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413" r:id="rId2"/>
    <p:sldId id="418" r:id="rId3"/>
    <p:sldId id="414" r:id="rId4"/>
    <p:sldId id="419" r:id="rId5"/>
    <p:sldId id="420" r:id="rId6"/>
    <p:sldId id="415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9DFE3"/>
    <a:srgbClr val="26619C"/>
    <a:srgbClr val="0080FF"/>
    <a:srgbClr val="003366"/>
    <a:srgbClr val="0014A8"/>
    <a:srgbClr val="0047AB"/>
    <a:srgbClr val="001CC8"/>
    <a:srgbClr val="00008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3" autoAdjust="0"/>
    <p:restoredTop sz="83386" autoAdjust="0"/>
  </p:normalViewPr>
  <p:slideViewPr>
    <p:cSldViewPr>
      <p:cViewPr varScale="1">
        <p:scale>
          <a:sx n="121" d="100"/>
          <a:sy n="121" d="100"/>
        </p:scale>
        <p:origin x="576" y="5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2" d="100"/>
          <a:sy n="92" d="100"/>
        </p:scale>
        <p:origin x="3113" y="4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ACB81-96F5-42BE-8B51-23EE87934E1A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5A37B1-67CC-4180-895C-844DFA86FD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55651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5.png>
</file>

<file path=ppt/media/image6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4A25F0-BBCA-4097-BD69-05FF63BBCEAB}" type="datetimeFigureOut">
              <a:rPr lang="en-GB" smtClean="0"/>
              <a:pPr/>
              <a:t>14/11/2019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D25C84-9FA1-457C-8815-09221CA693E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919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4ACC65-916D-4E72-B477-E77B24800A5D}" type="datetimeFigureOut">
              <a:rPr lang="en-GB" altLang="en-US"/>
              <a:pPr>
                <a:defRPr/>
              </a:pPr>
              <a:t>14/11/2019</a:t>
            </a:fld>
            <a:endParaRPr lang="en-GB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796136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97867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778098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4726335"/>
          </a:xfrm>
        </p:spPr>
        <p:txBody>
          <a:bodyPr/>
          <a:lstStyle>
            <a:lvl1pPr>
              <a:defRPr>
                <a:latin typeface="+mn-lt"/>
              </a:defRPr>
            </a:lvl1pPr>
            <a:lvl2pPr marL="742950" indent="-285750">
              <a:buFont typeface="Wingdings" panose="05000000000000000000" pitchFamily="2" charset="2"/>
              <a:buChar char="q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2A1F70-2FE3-4864-A775-04B565854ADB}" type="datetimeFigureOut">
              <a:rPr lang="en-GB" altLang="en-US"/>
              <a:pPr>
                <a:defRPr/>
              </a:pPr>
              <a:t>14/11/2019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749960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im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61B263-908C-1B42-B091-7FB357B488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5194" y="-12652"/>
            <a:ext cx="9159194" cy="5278335"/>
          </a:xfrm>
          <a:prstGeom prst="rect">
            <a:avLst/>
          </a:prstGeom>
        </p:spPr>
      </p:pic>
      <p:sp>
        <p:nvSpPr>
          <p:cNvPr id="13" name="Freeform 12"/>
          <p:cNvSpPr/>
          <p:nvPr userDrawn="1"/>
        </p:nvSpPr>
        <p:spPr>
          <a:xfrm>
            <a:off x="-14197" y="2886833"/>
            <a:ext cx="9162118" cy="3979419"/>
          </a:xfrm>
          <a:custGeom>
            <a:avLst/>
            <a:gdLst>
              <a:gd name="connsiteX0" fmla="*/ 0 w 12260826"/>
              <a:gd name="connsiteY0" fmla="*/ 0 h 5270090"/>
              <a:gd name="connsiteX1" fmla="*/ 12260826 w 12260826"/>
              <a:gd name="connsiteY1" fmla="*/ 4817806 h 5270090"/>
              <a:gd name="connsiteX2" fmla="*/ 12260826 w 12260826"/>
              <a:gd name="connsiteY2" fmla="*/ 5270090 h 5270090"/>
              <a:gd name="connsiteX3" fmla="*/ 29497 w 12260826"/>
              <a:gd name="connsiteY3" fmla="*/ 5270090 h 5270090"/>
              <a:gd name="connsiteX4" fmla="*/ 0 w 12260826"/>
              <a:gd name="connsiteY4" fmla="*/ 0 h 5270090"/>
              <a:gd name="connsiteX0" fmla="*/ 7935 w 12231329"/>
              <a:gd name="connsiteY0" fmla="*/ 0 h 5254048"/>
              <a:gd name="connsiteX1" fmla="*/ 12231329 w 12231329"/>
              <a:gd name="connsiteY1" fmla="*/ 4801764 h 5254048"/>
              <a:gd name="connsiteX2" fmla="*/ 12231329 w 12231329"/>
              <a:gd name="connsiteY2" fmla="*/ 5254048 h 5254048"/>
              <a:gd name="connsiteX3" fmla="*/ 0 w 12231329"/>
              <a:gd name="connsiteY3" fmla="*/ 5254048 h 5254048"/>
              <a:gd name="connsiteX4" fmla="*/ 7935 w 12231329"/>
              <a:gd name="connsiteY4" fmla="*/ 0 h 5254048"/>
              <a:gd name="connsiteX0" fmla="*/ 0 w 12223394"/>
              <a:gd name="connsiteY0" fmla="*/ 0 h 5259395"/>
              <a:gd name="connsiteX1" fmla="*/ 12223394 w 12223394"/>
              <a:gd name="connsiteY1" fmla="*/ 4801764 h 5259395"/>
              <a:gd name="connsiteX2" fmla="*/ 12223394 w 12223394"/>
              <a:gd name="connsiteY2" fmla="*/ 5254048 h 5259395"/>
              <a:gd name="connsiteX3" fmla="*/ 72276 w 12223394"/>
              <a:gd name="connsiteY3" fmla="*/ 5259395 h 5259395"/>
              <a:gd name="connsiteX4" fmla="*/ 0 w 12223394"/>
              <a:gd name="connsiteY4" fmla="*/ 0 h 5259395"/>
              <a:gd name="connsiteX0" fmla="*/ 0 w 12223394"/>
              <a:gd name="connsiteY0" fmla="*/ 0 h 5264743"/>
              <a:gd name="connsiteX1" fmla="*/ 12223394 w 12223394"/>
              <a:gd name="connsiteY1" fmla="*/ 4801764 h 5264743"/>
              <a:gd name="connsiteX2" fmla="*/ 12223394 w 12223394"/>
              <a:gd name="connsiteY2" fmla="*/ 5254048 h 5264743"/>
              <a:gd name="connsiteX3" fmla="*/ 8107 w 12223394"/>
              <a:gd name="connsiteY3" fmla="*/ 5264743 h 5264743"/>
              <a:gd name="connsiteX4" fmla="*/ 0 w 12223394"/>
              <a:gd name="connsiteY4" fmla="*/ 0 h 5264743"/>
              <a:gd name="connsiteX0" fmla="*/ 0 w 12223394"/>
              <a:gd name="connsiteY0" fmla="*/ 0 h 5254048"/>
              <a:gd name="connsiteX1" fmla="*/ 12223394 w 12223394"/>
              <a:gd name="connsiteY1" fmla="*/ 4801764 h 5254048"/>
              <a:gd name="connsiteX2" fmla="*/ 12223394 w 12223394"/>
              <a:gd name="connsiteY2" fmla="*/ 5254048 h 5254048"/>
              <a:gd name="connsiteX3" fmla="*/ 8107 w 12223394"/>
              <a:gd name="connsiteY3" fmla="*/ 5238006 h 5254048"/>
              <a:gd name="connsiteX4" fmla="*/ 0 w 12223394"/>
              <a:gd name="connsiteY4" fmla="*/ 0 h 5254048"/>
              <a:gd name="connsiteX0" fmla="*/ 0 w 12223394"/>
              <a:gd name="connsiteY0" fmla="*/ 0 h 4841452"/>
              <a:gd name="connsiteX1" fmla="*/ 12223394 w 12223394"/>
              <a:gd name="connsiteY1" fmla="*/ 4389168 h 4841452"/>
              <a:gd name="connsiteX2" fmla="*/ 12223394 w 12223394"/>
              <a:gd name="connsiteY2" fmla="*/ 4841452 h 4841452"/>
              <a:gd name="connsiteX3" fmla="*/ 8107 w 12223394"/>
              <a:gd name="connsiteY3" fmla="*/ 4825410 h 4841452"/>
              <a:gd name="connsiteX4" fmla="*/ 0 w 12223394"/>
              <a:gd name="connsiteY4" fmla="*/ 0 h 4841452"/>
              <a:gd name="connsiteX0" fmla="*/ 3585 w 12215828"/>
              <a:gd name="connsiteY0" fmla="*/ 0 h 4629579"/>
              <a:gd name="connsiteX1" fmla="*/ 12215828 w 12215828"/>
              <a:gd name="connsiteY1" fmla="*/ 4177295 h 4629579"/>
              <a:gd name="connsiteX2" fmla="*/ 12215828 w 12215828"/>
              <a:gd name="connsiteY2" fmla="*/ 4629579 h 4629579"/>
              <a:gd name="connsiteX3" fmla="*/ 541 w 12215828"/>
              <a:gd name="connsiteY3" fmla="*/ 4613537 h 4629579"/>
              <a:gd name="connsiteX4" fmla="*/ 3585 w 12215828"/>
              <a:gd name="connsiteY4" fmla="*/ 0 h 4629579"/>
              <a:gd name="connsiteX0" fmla="*/ 3585 w 12215828"/>
              <a:gd name="connsiteY0" fmla="*/ 0 h 4685336"/>
              <a:gd name="connsiteX1" fmla="*/ 12215828 w 12215828"/>
              <a:gd name="connsiteY1" fmla="*/ 4233052 h 4685336"/>
              <a:gd name="connsiteX2" fmla="*/ 12215828 w 12215828"/>
              <a:gd name="connsiteY2" fmla="*/ 4685336 h 4685336"/>
              <a:gd name="connsiteX3" fmla="*/ 541 w 12215828"/>
              <a:gd name="connsiteY3" fmla="*/ 4669294 h 4685336"/>
              <a:gd name="connsiteX4" fmla="*/ 3585 w 12215828"/>
              <a:gd name="connsiteY4" fmla="*/ 0 h 4685336"/>
              <a:gd name="connsiteX0" fmla="*/ 3585 w 12249282"/>
              <a:gd name="connsiteY0" fmla="*/ 0 h 4685336"/>
              <a:gd name="connsiteX1" fmla="*/ 12249282 w 12249282"/>
              <a:gd name="connsiteY1" fmla="*/ 3842759 h 4685336"/>
              <a:gd name="connsiteX2" fmla="*/ 12215828 w 12249282"/>
              <a:gd name="connsiteY2" fmla="*/ 4685336 h 4685336"/>
              <a:gd name="connsiteX3" fmla="*/ 541 w 12249282"/>
              <a:gd name="connsiteY3" fmla="*/ 4669294 h 4685336"/>
              <a:gd name="connsiteX4" fmla="*/ 3585 w 12249282"/>
              <a:gd name="connsiteY4" fmla="*/ 0 h 4685336"/>
              <a:gd name="connsiteX0" fmla="*/ 0 w 12279151"/>
              <a:gd name="connsiteY0" fmla="*/ 0 h 4573823"/>
              <a:gd name="connsiteX1" fmla="*/ 12279151 w 12279151"/>
              <a:gd name="connsiteY1" fmla="*/ 3731246 h 4573823"/>
              <a:gd name="connsiteX2" fmla="*/ 12245697 w 12279151"/>
              <a:gd name="connsiteY2" fmla="*/ 4573823 h 4573823"/>
              <a:gd name="connsiteX3" fmla="*/ 30410 w 12279151"/>
              <a:gd name="connsiteY3" fmla="*/ 4557781 h 4573823"/>
              <a:gd name="connsiteX4" fmla="*/ 0 w 12279151"/>
              <a:gd name="connsiteY4" fmla="*/ 0 h 4573823"/>
              <a:gd name="connsiteX0" fmla="*/ 0 w 12346058"/>
              <a:gd name="connsiteY0" fmla="*/ 0 h 4573823"/>
              <a:gd name="connsiteX1" fmla="*/ 12346058 w 12346058"/>
              <a:gd name="connsiteY1" fmla="*/ 3541675 h 4573823"/>
              <a:gd name="connsiteX2" fmla="*/ 12245697 w 12346058"/>
              <a:gd name="connsiteY2" fmla="*/ 4573823 h 4573823"/>
              <a:gd name="connsiteX3" fmla="*/ 30410 w 12346058"/>
              <a:gd name="connsiteY3" fmla="*/ 4557781 h 4573823"/>
              <a:gd name="connsiteX4" fmla="*/ 0 w 12346058"/>
              <a:gd name="connsiteY4" fmla="*/ 0 h 4573823"/>
              <a:gd name="connsiteX0" fmla="*/ 0 w 12245697"/>
              <a:gd name="connsiteY0" fmla="*/ 0 h 4573823"/>
              <a:gd name="connsiteX1" fmla="*/ 12211379 w 12245697"/>
              <a:gd name="connsiteY1" fmla="*/ 3492056 h 4573823"/>
              <a:gd name="connsiteX2" fmla="*/ 12245697 w 12245697"/>
              <a:gd name="connsiteY2" fmla="*/ 4573823 h 4573823"/>
              <a:gd name="connsiteX3" fmla="*/ 30410 w 12245697"/>
              <a:gd name="connsiteY3" fmla="*/ 4557781 h 4573823"/>
              <a:gd name="connsiteX4" fmla="*/ 0 w 12245697"/>
              <a:gd name="connsiteY4" fmla="*/ 0 h 4573823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756600 w 12211379"/>
              <a:gd name="connsiteY2" fmla="*/ 4020930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827484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41341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0257 w 12221427"/>
              <a:gd name="connsiteY2" fmla="*/ 4541341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25696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16269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9684 w 12221427"/>
              <a:gd name="connsiteY2" fmla="*/ 4546055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1599482 w 12221427"/>
              <a:gd name="connsiteY2" fmla="*/ 4021269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1733 w 12221427"/>
              <a:gd name="connsiteY2" fmla="*/ 4530152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33052 w 12214722"/>
              <a:gd name="connsiteY0" fmla="*/ 0 h 4546593"/>
              <a:gd name="connsiteX1" fmla="*/ 12214722 w 12214722"/>
              <a:gd name="connsiteY1" fmla="*/ 3486202 h 4546593"/>
              <a:gd name="connsiteX2" fmla="*/ 12205028 w 12214722"/>
              <a:gd name="connsiteY2" fmla="*/ 4514250 h 4546593"/>
              <a:gd name="connsiteX3" fmla="*/ 137 w 12214722"/>
              <a:gd name="connsiteY3" fmla="*/ 4546593 h 4546593"/>
              <a:gd name="connsiteX4" fmla="*/ 33052 w 12214722"/>
              <a:gd name="connsiteY4" fmla="*/ 0 h 4546593"/>
              <a:gd name="connsiteX0" fmla="*/ 25134 w 12214755"/>
              <a:gd name="connsiteY0" fmla="*/ 0 h 4538641"/>
              <a:gd name="connsiteX1" fmla="*/ 12214755 w 12214755"/>
              <a:gd name="connsiteY1" fmla="*/ 3478250 h 4538641"/>
              <a:gd name="connsiteX2" fmla="*/ 12205061 w 12214755"/>
              <a:gd name="connsiteY2" fmla="*/ 4506298 h 4538641"/>
              <a:gd name="connsiteX3" fmla="*/ 170 w 12214755"/>
              <a:gd name="connsiteY3" fmla="*/ 4538641 h 4538641"/>
              <a:gd name="connsiteX4" fmla="*/ 25134 w 12214755"/>
              <a:gd name="connsiteY4" fmla="*/ 0 h 4538641"/>
              <a:gd name="connsiteX0" fmla="*/ 9400 w 12214923"/>
              <a:gd name="connsiteY0" fmla="*/ 0 h 4530690"/>
              <a:gd name="connsiteX1" fmla="*/ 12214923 w 12214923"/>
              <a:gd name="connsiteY1" fmla="*/ 3470299 h 4530690"/>
              <a:gd name="connsiteX2" fmla="*/ 12205229 w 12214923"/>
              <a:gd name="connsiteY2" fmla="*/ 4498347 h 4530690"/>
              <a:gd name="connsiteX3" fmla="*/ 338 w 12214923"/>
              <a:gd name="connsiteY3" fmla="*/ 4530690 h 4530690"/>
              <a:gd name="connsiteX4" fmla="*/ 9400 w 12214923"/>
              <a:gd name="connsiteY4" fmla="*/ 0 h 4530690"/>
              <a:gd name="connsiteX0" fmla="*/ 0 w 12205523"/>
              <a:gd name="connsiteY0" fmla="*/ 0 h 4498347"/>
              <a:gd name="connsiteX1" fmla="*/ 12205523 w 12205523"/>
              <a:gd name="connsiteY1" fmla="*/ 3470299 h 4498347"/>
              <a:gd name="connsiteX2" fmla="*/ 12195829 w 12205523"/>
              <a:gd name="connsiteY2" fmla="*/ 4498347 h 4498347"/>
              <a:gd name="connsiteX3" fmla="*/ 285136 w 12205523"/>
              <a:gd name="connsiteY3" fmla="*/ 4268297 h 4498347"/>
              <a:gd name="connsiteX4" fmla="*/ 0 w 12205523"/>
              <a:gd name="connsiteY4" fmla="*/ 0 h 4498347"/>
              <a:gd name="connsiteX0" fmla="*/ 0 w 12205523"/>
              <a:gd name="connsiteY0" fmla="*/ 0 h 4506836"/>
              <a:gd name="connsiteX1" fmla="*/ 12205523 w 12205523"/>
              <a:gd name="connsiteY1" fmla="*/ 3470299 h 4506836"/>
              <a:gd name="connsiteX2" fmla="*/ 12195829 w 12205523"/>
              <a:gd name="connsiteY2" fmla="*/ 4498347 h 4506836"/>
              <a:gd name="connsiteX3" fmla="*/ 6841 w 12205523"/>
              <a:gd name="connsiteY3" fmla="*/ 4506836 h 4506836"/>
              <a:gd name="connsiteX4" fmla="*/ 0 w 12205523"/>
              <a:gd name="connsiteY4" fmla="*/ 0 h 4506836"/>
              <a:gd name="connsiteX0" fmla="*/ 0 w 12205523"/>
              <a:gd name="connsiteY0" fmla="*/ 0 h 4511047"/>
              <a:gd name="connsiteX1" fmla="*/ 12205523 w 12205523"/>
              <a:gd name="connsiteY1" fmla="*/ 3470299 h 4511047"/>
              <a:gd name="connsiteX2" fmla="*/ 12202179 w 12205523"/>
              <a:gd name="connsiteY2" fmla="*/ 4511047 h 4511047"/>
              <a:gd name="connsiteX3" fmla="*/ 6841 w 12205523"/>
              <a:gd name="connsiteY3" fmla="*/ 4506836 h 4511047"/>
              <a:gd name="connsiteX4" fmla="*/ 0 w 12205523"/>
              <a:gd name="connsiteY4" fmla="*/ 0 h 4511047"/>
              <a:gd name="connsiteX0" fmla="*/ 0 w 12216156"/>
              <a:gd name="connsiteY0" fmla="*/ 0 h 3958154"/>
              <a:gd name="connsiteX1" fmla="*/ 12216156 w 12216156"/>
              <a:gd name="connsiteY1" fmla="*/ 2917406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332614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6156" h="3979419">
                <a:moveTo>
                  <a:pt x="0" y="0"/>
                </a:moveTo>
                <a:lnTo>
                  <a:pt x="12216156" y="2332614"/>
                </a:lnTo>
                <a:cubicBezTo>
                  <a:pt x="12212925" y="2675297"/>
                  <a:pt x="12216043" y="3636736"/>
                  <a:pt x="12212812" y="3979419"/>
                </a:cubicBezTo>
                <a:lnTo>
                  <a:pt x="17474" y="3975208"/>
                </a:lnTo>
                <a:cubicBezTo>
                  <a:pt x="14772" y="2220294"/>
                  <a:pt x="2702" y="1754914"/>
                  <a:pt x="0" y="0"/>
                </a:cubicBezTo>
                <a:close/>
              </a:path>
            </a:pathLst>
          </a:custGeom>
          <a:solidFill>
            <a:srgbClr val="F897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5" name="Triangle 6"/>
          <p:cNvSpPr/>
          <p:nvPr userDrawn="1"/>
        </p:nvSpPr>
        <p:spPr>
          <a:xfrm rot="10800000">
            <a:off x="7654344" y="-12651"/>
            <a:ext cx="1493837" cy="1991922"/>
          </a:xfrm>
          <a:custGeom>
            <a:avLst/>
            <a:gdLst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91922 h 1991922"/>
              <a:gd name="connsiteX3" fmla="*/ 0 w 1991783"/>
              <a:gd name="connsiteY3" fmla="*/ 1991922 h 1991922"/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79222 h 1991922"/>
              <a:gd name="connsiteX3" fmla="*/ 0 w 1991783"/>
              <a:gd name="connsiteY3" fmla="*/ 1991922 h 1991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1783" h="1991922">
                <a:moveTo>
                  <a:pt x="0" y="1991922"/>
                </a:moveTo>
                <a:lnTo>
                  <a:pt x="0" y="0"/>
                </a:lnTo>
                <a:lnTo>
                  <a:pt x="1991783" y="1979222"/>
                </a:lnTo>
                <a:lnTo>
                  <a:pt x="0" y="1991922"/>
                </a:lnTo>
                <a:close/>
              </a:path>
            </a:pathLst>
          </a:custGeom>
          <a:solidFill>
            <a:srgbClr val="132B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2908" y="190096"/>
            <a:ext cx="518883" cy="690506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FCE83C44-48C1-7F48-A0BD-16B2779A00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0747" y="3785082"/>
            <a:ext cx="3395490" cy="738664"/>
          </a:xfrm>
          <a:prstGeom prst="rect">
            <a:avLst/>
          </a:prstGeom>
        </p:spPr>
        <p:txBody>
          <a:bodyPr vert="horz" lIns="0" tIns="0" rIns="0" bIns="0" anchor="ctr" anchorCtr="0">
            <a:noAutofit/>
          </a:bodyPr>
          <a:lstStyle>
            <a:lvl1pPr algn="l">
              <a:lnSpc>
                <a:spcPct val="100000"/>
              </a:lnSpc>
              <a:defRPr sz="3000" b="1" i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n-US" dirty="0"/>
              <a:t>Fusion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F8D556A-A518-E84F-BC12-EA1C3D5FCC1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0746" y="4594103"/>
            <a:ext cx="6551054" cy="1287122"/>
          </a:xfrm>
        </p:spPr>
        <p:txBody>
          <a:bodyPr lIns="0" tIns="0" rIns="0" bIns="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BEE67D9-A501-BF44-819D-95EAE9CD8C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0747" y="5949819"/>
            <a:ext cx="4414507" cy="635279"/>
          </a:xfrm>
        </p:spPr>
        <p:txBody>
          <a:bodyPr lIns="0" tIns="0" rIns="0" bIns="0">
            <a:normAutofit/>
          </a:bodyPr>
          <a:lstStyle>
            <a:lvl1pPr>
              <a:defRPr sz="1500" b="1" i="0" baseline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93DD923-A23E-0849-9BE4-F67B2510C66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9549" y="6121696"/>
            <a:ext cx="1152240" cy="64164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6AB3E9F-5C8F-3B42-B8C6-3E1D576A91BC}"/>
              </a:ext>
            </a:extLst>
          </p:cNvPr>
          <p:cNvSpPr txBox="1"/>
          <p:nvPr userDrawn="1"/>
        </p:nvSpPr>
        <p:spPr>
          <a:xfrm>
            <a:off x="4720855" y="6474493"/>
            <a:ext cx="2882543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3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This work was part funded by the RCUK Energy Programme [grant number EP/P012450/1]. This work has been carried out within the framework of the EUROfusion Consortium and has received funding from the Euratom research and training programme 2014-2018 under grant agreement No 633053. The views and opinions expressed herein do not necessarily reflect those of the European Commission. </a:t>
            </a:r>
          </a:p>
        </p:txBody>
      </p:sp>
      <p:pic>
        <p:nvPicPr>
          <p:cNvPr id="28" name="Picture 3">
            <a:extLst>
              <a:ext uri="{FF2B5EF4-FFF2-40B4-BE49-F238E27FC236}">
                <a16:creationId xmlns:a16="http://schemas.microsoft.com/office/drawing/2014/main" id="{4B10FD59-2C15-784B-B7D4-777BE88BD7F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42379" y="6121696"/>
            <a:ext cx="470094" cy="33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EE1F8C3-E929-EA45-9CE8-2DA553141A0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114" y="6153935"/>
            <a:ext cx="826992" cy="26185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BD8992A-F216-5E4E-BDF8-20DACD5B2E25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1483" y="6163830"/>
            <a:ext cx="267359" cy="2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63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im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53DC6D-D22A-4B4B-AAC9-29A24A0AAF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206" y="-12652"/>
            <a:ext cx="9154206" cy="5428107"/>
          </a:xfrm>
          <a:prstGeom prst="rect">
            <a:avLst/>
          </a:prstGeom>
        </p:spPr>
      </p:pic>
      <p:sp>
        <p:nvSpPr>
          <p:cNvPr id="22" name="Freeform 21"/>
          <p:cNvSpPr/>
          <p:nvPr userDrawn="1"/>
        </p:nvSpPr>
        <p:spPr>
          <a:xfrm>
            <a:off x="-14197" y="2886833"/>
            <a:ext cx="9162118" cy="3979419"/>
          </a:xfrm>
          <a:custGeom>
            <a:avLst/>
            <a:gdLst>
              <a:gd name="connsiteX0" fmla="*/ 0 w 12260826"/>
              <a:gd name="connsiteY0" fmla="*/ 0 h 5270090"/>
              <a:gd name="connsiteX1" fmla="*/ 12260826 w 12260826"/>
              <a:gd name="connsiteY1" fmla="*/ 4817806 h 5270090"/>
              <a:gd name="connsiteX2" fmla="*/ 12260826 w 12260826"/>
              <a:gd name="connsiteY2" fmla="*/ 5270090 h 5270090"/>
              <a:gd name="connsiteX3" fmla="*/ 29497 w 12260826"/>
              <a:gd name="connsiteY3" fmla="*/ 5270090 h 5270090"/>
              <a:gd name="connsiteX4" fmla="*/ 0 w 12260826"/>
              <a:gd name="connsiteY4" fmla="*/ 0 h 5270090"/>
              <a:gd name="connsiteX0" fmla="*/ 7935 w 12231329"/>
              <a:gd name="connsiteY0" fmla="*/ 0 h 5254048"/>
              <a:gd name="connsiteX1" fmla="*/ 12231329 w 12231329"/>
              <a:gd name="connsiteY1" fmla="*/ 4801764 h 5254048"/>
              <a:gd name="connsiteX2" fmla="*/ 12231329 w 12231329"/>
              <a:gd name="connsiteY2" fmla="*/ 5254048 h 5254048"/>
              <a:gd name="connsiteX3" fmla="*/ 0 w 12231329"/>
              <a:gd name="connsiteY3" fmla="*/ 5254048 h 5254048"/>
              <a:gd name="connsiteX4" fmla="*/ 7935 w 12231329"/>
              <a:gd name="connsiteY4" fmla="*/ 0 h 5254048"/>
              <a:gd name="connsiteX0" fmla="*/ 0 w 12223394"/>
              <a:gd name="connsiteY0" fmla="*/ 0 h 5259395"/>
              <a:gd name="connsiteX1" fmla="*/ 12223394 w 12223394"/>
              <a:gd name="connsiteY1" fmla="*/ 4801764 h 5259395"/>
              <a:gd name="connsiteX2" fmla="*/ 12223394 w 12223394"/>
              <a:gd name="connsiteY2" fmla="*/ 5254048 h 5259395"/>
              <a:gd name="connsiteX3" fmla="*/ 72276 w 12223394"/>
              <a:gd name="connsiteY3" fmla="*/ 5259395 h 5259395"/>
              <a:gd name="connsiteX4" fmla="*/ 0 w 12223394"/>
              <a:gd name="connsiteY4" fmla="*/ 0 h 5259395"/>
              <a:gd name="connsiteX0" fmla="*/ 0 w 12223394"/>
              <a:gd name="connsiteY0" fmla="*/ 0 h 5264743"/>
              <a:gd name="connsiteX1" fmla="*/ 12223394 w 12223394"/>
              <a:gd name="connsiteY1" fmla="*/ 4801764 h 5264743"/>
              <a:gd name="connsiteX2" fmla="*/ 12223394 w 12223394"/>
              <a:gd name="connsiteY2" fmla="*/ 5254048 h 5264743"/>
              <a:gd name="connsiteX3" fmla="*/ 8107 w 12223394"/>
              <a:gd name="connsiteY3" fmla="*/ 5264743 h 5264743"/>
              <a:gd name="connsiteX4" fmla="*/ 0 w 12223394"/>
              <a:gd name="connsiteY4" fmla="*/ 0 h 5264743"/>
              <a:gd name="connsiteX0" fmla="*/ 0 w 12223394"/>
              <a:gd name="connsiteY0" fmla="*/ 0 h 5254048"/>
              <a:gd name="connsiteX1" fmla="*/ 12223394 w 12223394"/>
              <a:gd name="connsiteY1" fmla="*/ 4801764 h 5254048"/>
              <a:gd name="connsiteX2" fmla="*/ 12223394 w 12223394"/>
              <a:gd name="connsiteY2" fmla="*/ 5254048 h 5254048"/>
              <a:gd name="connsiteX3" fmla="*/ 8107 w 12223394"/>
              <a:gd name="connsiteY3" fmla="*/ 5238006 h 5254048"/>
              <a:gd name="connsiteX4" fmla="*/ 0 w 12223394"/>
              <a:gd name="connsiteY4" fmla="*/ 0 h 5254048"/>
              <a:gd name="connsiteX0" fmla="*/ 0 w 12223394"/>
              <a:gd name="connsiteY0" fmla="*/ 0 h 4841452"/>
              <a:gd name="connsiteX1" fmla="*/ 12223394 w 12223394"/>
              <a:gd name="connsiteY1" fmla="*/ 4389168 h 4841452"/>
              <a:gd name="connsiteX2" fmla="*/ 12223394 w 12223394"/>
              <a:gd name="connsiteY2" fmla="*/ 4841452 h 4841452"/>
              <a:gd name="connsiteX3" fmla="*/ 8107 w 12223394"/>
              <a:gd name="connsiteY3" fmla="*/ 4825410 h 4841452"/>
              <a:gd name="connsiteX4" fmla="*/ 0 w 12223394"/>
              <a:gd name="connsiteY4" fmla="*/ 0 h 4841452"/>
              <a:gd name="connsiteX0" fmla="*/ 3585 w 12215828"/>
              <a:gd name="connsiteY0" fmla="*/ 0 h 4629579"/>
              <a:gd name="connsiteX1" fmla="*/ 12215828 w 12215828"/>
              <a:gd name="connsiteY1" fmla="*/ 4177295 h 4629579"/>
              <a:gd name="connsiteX2" fmla="*/ 12215828 w 12215828"/>
              <a:gd name="connsiteY2" fmla="*/ 4629579 h 4629579"/>
              <a:gd name="connsiteX3" fmla="*/ 541 w 12215828"/>
              <a:gd name="connsiteY3" fmla="*/ 4613537 h 4629579"/>
              <a:gd name="connsiteX4" fmla="*/ 3585 w 12215828"/>
              <a:gd name="connsiteY4" fmla="*/ 0 h 4629579"/>
              <a:gd name="connsiteX0" fmla="*/ 3585 w 12215828"/>
              <a:gd name="connsiteY0" fmla="*/ 0 h 4685336"/>
              <a:gd name="connsiteX1" fmla="*/ 12215828 w 12215828"/>
              <a:gd name="connsiteY1" fmla="*/ 4233052 h 4685336"/>
              <a:gd name="connsiteX2" fmla="*/ 12215828 w 12215828"/>
              <a:gd name="connsiteY2" fmla="*/ 4685336 h 4685336"/>
              <a:gd name="connsiteX3" fmla="*/ 541 w 12215828"/>
              <a:gd name="connsiteY3" fmla="*/ 4669294 h 4685336"/>
              <a:gd name="connsiteX4" fmla="*/ 3585 w 12215828"/>
              <a:gd name="connsiteY4" fmla="*/ 0 h 4685336"/>
              <a:gd name="connsiteX0" fmla="*/ 3585 w 12249282"/>
              <a:gd name="connsiteY0" fmla="*/ 0 h 4685336"/>
              <a:gd name="connsiteX1" fmla="*/ 12249282 w 12249282"/>
              <a:gd name="connsiteY1" fmla="*/ 3842759 h 4685336"/>
              <a:gd name="connsiteX2" fmla="*/ 12215828 w 12249282"/>
              <a:gd name="connsiteY2" fmla="*/ 4685336 h 4685336"/>
              <a:gd name="connsiteX3" fmla="*/ 541 w 12249282"/>
              <a:gd name="connsiteY3" fmla="*/ 4669294 h 4685336"/>
              <a:gd name="connsiteX4" fmla="*/ 3585 w 12249282"/>
              <a:gd name="connsiteY4" fmla="*/ 0 h 4685336"/>
              <a:gd name="connsiteX0" fmla="*/ 0 w 12279151"/>
              <a:gd name="connsiteY0" fmla="*/ 0 h 4573823"/>
              <a:gd name="connsiteX1" fmla="*/ 12279151 w 12279151"/>
              <a:gd name="connsiteY1" fmla="*/ 3731246 h 4573823"/>
              <a:gd name="connsiteX2" fmla="*/ 12245697 w 12279151"/>
              <a:gd name="connsiteY2" fmla="*/ 4573823 h 4573823"/>
              <a:gd name="connsiteX3" fmla="*/ 30410 w 12279151"/>
              <a:gd name="connsiteY3" fmla="*/ 4557781 h 4573823"/>
              <a:gd name="connsiteX4" fmla="*/ 0 w 12279151"/>
              <a:gd name="connsiteY4" fmla="*/ 0 h 4573823"/>
              <a:gd name="connsiteX0" fmla="*/ 0 w 12346058"/>
              <a:gd name="connsiteY0" fmla="*/ 0 h 4573823"/>
              <a:gd name="connsiteX1" fmla="*/ 12346058 w 12346058"/>
              <a:gd name="connsiteY1" fmla="*/ 3541675 h 4573823"/>
              <a:gd name="connsiteX2" fmla="*/ 12245697 w 12346058"/>
              <a:gd name="connsiteY2" fmla="*/ 4573823 h 4573823"/>
              <a:gd name="connsiteX3" fmla="*/ 30410 w 12346058"/>
              <a:gd name="connsiteY3" fmla="*/ 4557781 h 4573823"/>
              <a:gd name="connsiteX4" fmla="*/ 0 w 12346058"/>
              <a:gd name="connsiteY4" fmla="*/ 0 h 4573823"/>
              <a:gd name="connsiteX0" fmla="*/ 0 w 12245697"/>
              <a:gd name="connsiteY0" fmla="*/ 0 h 4573823"/>
              <a:gd name="connsiteX1" fmla="*/ 12211379 w 12245697"/>
              <a:gd name="connsiteY1" fmla="*/ 3492056 h 4573823"/>
              <a:gd name="connsiteX2" fmla="*/ 12245697 w 12245697"/>
              <a:gd name="connsiteY2" fmla="*/ 4573823 h 4573823"/>
              <a:gd name="connsiteX3" fmla="*/ 30410 w 12245697"/>
              <a:gd name="connsiteY3" fmla="*/ 4557781 h 4573823"/>
              <a:gd name="connsiteX4" fmla="*/ 0 w 12245697"/>
              <a:gd name="connsiteY4" fmla="*/ 0 h 4573823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756600 w 12211379"/>
              <a:gd name="connsiteY2" fmla="*/ 4020930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827484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41341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0257 w 12221427"/>
              <a:gd name="connsiteY2" fmla="*/ 4541341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25696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16269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9684 w 12221427"/>
              <a:gd name="connsiteY2" fmla="*/ 4546055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1599482 w 12221427"/>
              <a:gd name="connsiteY2" fmla="*/ 4021269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1733 w 12221427"/>
              <a:gd name="connsiteY2" fmla="*/ 4530152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33052 w 12214722"/>
              <a:gd name="connsiteY0" fmla="*/ 0 h 4546593"/>
              <a:gd name="connsiteX1" fmla="*/ 12214722 w 12214722"/>
              <a:gd name="connsiteY1" fmla="*/ 3486202 h 4546593"/>
              <a:gd name="connsiteX2" fmla="*/ 12205028 w 12214722"/>
              <a:gd name="connsiteY2" fmla="*/ 4514250 h 4546593"/>
              <a:gd name="connsiteX3" fmla="*/ 137 w 12214722"/>
              <a:gd name="connsiteY3" fmla="*/ 4546593 h 4546593"/>
              <a:gd name="connsiteX4" fmla="*/ 33052 w 12214722"/>
              <a:gd name="connsiteY4" fmla="*/ 0 h 4546593"/>
              <a:gd name="connsiteX0" fmla="*/ 25134 w 12214755"/>
              <a:gd name="connsiteY0" fmla="*/ 0 h 4538641"/>
              <a:gd name="connsiteX1" fmla="*/ 12214755 w 12214755"/>
              <a:gd name="connsiteY1" fmla="*/ 3478250 h 4538641"/>
              <a:gd name="connsiteX2" fmla="*/ 12205061 w 12214755"/>
              <a:gd name="connsiteY2" fmla="*/ 4506298 h 4538641"/>
              <a:gd name="connsiteX3" fmla="*/ 170 w 12214755"/>
              <a:gd name="connsiteY3" fmla="*/ 4538641 h 4538641"/>
              <a:gd name="connsiteX4" fmla="*/ 25134 w 12214755"/>
              <a:gd name="connsiteY4" fmla="*/ 0 h 4538641"/>
              <a:gd name="connsiteX0" fmla="*/ 9400 w 12214923"/>
              <a:gd name="connsiteY0" fmla="*/ 0 h 4530690"/>
              <a:gd name="connsiteX1" fmla="*/ 12214923 w 12214923"/>
              <a:gd name="connsiteY1" fmla="*/ 3470299 h 4530690"/>
              <a:gd name="connsiteX2" fmla="*/ 12205229 w 12214923"/>
              <a:gd name="connsiteY2" fmla="*/ 4498347 h 4530690"/>
              <a:gd name="connsiteX3" fmla="*/ 338 w 12214923"/>
              <a:gd name="connsiteY3" fmla="*/ 4530690 h 4530690"/>
              <a:gd name="connsiteX4" fmla="*/ 9400 w 12214923"/>
              <a:gd name="connsiteY4" fmla="*/ 0 h 4530690"/>
              <a:gd name="connsiteX0" fmla="*/ 0 w 12205523"/>
              <a:gd name="connsiteY0" fmla="*/ 0 h 4498347"/>
              <a:gd name="connsiteX1" fmla="*/ 12205523 w 12205523"/>
              <a:gd name="connsiteY1" fmla="*/ 3470299 h 4498347"/>
              <a:gd name="connsiteX2" fmla="*/ 12195829 w 12205523"/>
              <a:gd name="connsiteY2" fmla="*/ 4498347 h 4498347"/>
              <a:gd name="connsiteX3" fmla="*/ 285136 w 12205523"/>
              <a:gd name="connsiteY3" fmla="*/ 4268297 h 4498347"/>
              <a:gd name="connsiteX4" fmla="*/ 0 w 12205523"/>
              <a:gd name="connsiteY4" fmla="*/ 0 h 4498347"/>
              <a:gd name="connsiteX0" fmla="*/ 0 w 12205523"/>
              <a:gd name="connsiteY0" fmla="*/ 0 h 4506836"/>
              <a:gd name="connsiteX1" fmla="*/ 12205523 w 12205523"/>
              <a:gd name="connsiteY1" fmla="*/ 3470299 h 4506836"/>
              <a:gd name="connsiteX2" fmla="*/ 12195829 w 12205523"/>
              <a:gd name="connsiteY2" fmla="*/ 4498347 h 4506836"/>
              <a:gd name="connsiteX3" fmla="*/ 6841 w 12205523"/>
              <a:gd name="connsiteY3" fmla="*/ 4506836 h 4506836"/>
              <a:gd name="connsiteX4" fmla="*/ 0 w 12205523"/>
              <a:gd name="connsiteY4" fmla="*/ 0 h 4506836"/>
              <a:gd name="connsiteX0" fmla="*/ 0 w 12205523"/>
              <a:gd name="connsiteY0" fmla="*/ 0 h 4511047"/>
              <a:gd name="connsiteX1" fmla="*/ 12205523 w 12205523"/>
              <a:gd name="connsiteY1" fmla="*/ 3470299 h 4511047"/>
              <a:gd name="connsiteX2" fmla="*/ 12202179 w 12205523"/>
              <a:gd name="connsiteY2" fmla="*/ 4511047 h 4511047"/>
              <a:gd name="connsiteX3" fmla="*/ 6841 w 12205523"/>
              <a:gd name="connsiteY3" fmla="*/ 4506836 h 4511047"/>
              <a:gd name="connsiteX4" fmla="*/ 0 w 12205523"/>
              <a:gd name="connsiteY4" fmla="*/ 0 h 4511047"/>
              <a:gd name="connsiteX0" fmla="*/ 0 w 12216156"/>
              <a:gd name="connsiteY0" fmla="*/ 0 h 3958154"/>
              <a:gd name="connsiteX1" fmla="*/ 12216156 w 12216156"/>
              <a:gd name="connsiteY1" fmla="*/ 2917406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332614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6156" h="3979419">
                <a:moveTo>
                  <a:pt x="0" y="0"/>
                </a:moveTo>
                <a:lnTo>
                  <a:pt x="12216156" y="2332614"/>
                </a:lnTo>
                <a:cubicBezTo>
                  <a:pt x="12212925" y="2675297"/>
                  <a:pt x="12216043" y="3636736"/>
                  <a:pt x="12212812" y="3979419"/>
                </a:cubicBezTo>
                <a:lnTo>
                  <a:pt x="17474" y="3975208"/>
                </a:lnTo>
                <a:cubicBezTo>
                  <a:pt x="14772" y="2220294"/>
                  <a:pt x="2702" y="1754914"/>
                  <a:pt x="0" y="0"/>
                </a:cubicBezTo>
                <a:close/>
              </a:path>
            </a:pathLst>
          </a:custGeom>
          <a:solidFill>
            <a:srgbClr val="F897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4" name="Triangle 6"/>
          <p:cNvSpPr/>
          <p:nvPr userDrawn="1"/>
        </p:nvSpPr>
        <p:spPr>
          <a:xfrm rot="10800000">
            <a:off x="7654344" y="-12651"/>
            <a:ext cx="1493837" cy="1991922"/>
          </a:xfrm>
          <a:custGeom>
            <a:avLst/>
            <a:gdLst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91922 h 1991922"/>
              <a:gd name="connsiteX3" fmla="*/ 0 w 1991783"/>
              <a:gd name="connsiteY3" fmla="*/ 1991922 h 1991922"/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79222 h 1991922"/>
              <a:gd name="connsiteX3" fmla="*/ 0 w 1991783"/>
              <a:gd name="connsiteY3" fmla="*/ 1991922 h 1991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1783" h="1991922">
                <a:moveTo>
                  <a:pt x="0" y="1991922"/>
                </a:moveTo>
                <a:lnTo>
                  <a:pt x="0" y="0"/>
                </a:lnTo>
                <a:lnTo>
                  <a:pt x="1991783" y="1979222"/>
                </a:lnTo>
                <a:lnTo>
                  <a:pt x="0" y="1991922"/>
                </a:lnTo>
                <a:close/>
              </a:path>
            </a:pathLst>
          </a:custGeom>
          <a:solidFill>
            <a:srgbClr val="132B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2908" y="190096"/>
            <a:ext cx="518883" cy="69050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3510652-556C-4949-BB9C-86F8E2DFDD9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0747" y="3785082"/>
            <a:ext cx="3395490" cy="738664"/>
          </a:xfrm>
          <a:prstGeom prst="rect">
            <a:avLst/>
          </a:prstGeom>
        </p:spPr>
        <p:txBody>
          <a:bodyPr vert="horz" lIns="0" tIns="0" rIns="0" bIns="0" anchor="ctr" anchorCtr="0">
            <a:noAutofit/>
          </a:bodyPr>
          <a:lstStyle>
            <a:lvl1pPr algn="l">
              <a:lnSpc>
                <a:spcPct val="100000"/>
              </a:lnSpc>
              <a:defRPr sz="3000" b="1" i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n-US" dirty="0"/>
              <a:t>Fusion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7057F83E-F23C-8F44-9C72-9527737F21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0746" y="4594103"/>
            <a:ext cx="6551054" cy="1287122"/>
          </a:xfrm>
        </p:spPr>
        <p:txBody>
          <a:bodyPr lIns="0" tIns="0" rIns="0" bIns="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Click to add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D0ADA0E4-0BB9-DC48-976A-E374AE94F7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0747" y="5949819"/>
            <a:ext cx="4414507" cy="635279"/>
          </a:xfrm>
        </p:spPr>
        <p:txBody>
          <a:bodyPr lIns="0" tIns="0" rIns="0" bIns="0">
            <a:normAutofit/>
          </a:bodyPr>
          <a:lstStyle>
            <a:lvl1pPr>
              <a:defRPr sz="1500" b="1" i="0" baseline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B945BED-C1B3-414E-84D7-7B5D5B6A0DF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9549" y="6121696"/>
            <a:ext cx="1152240" cy="64164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40F8679-24AF-CA41-AB56-D07AF780023F}"/>
              </a:ext>
            </a:extLst>
          </p:cNvPr>
          <p:cNvSpPr txBox="1"/>
          <p:nvPr userDrawn="1"/>
        </p:nvSpPr>
        <p:spPr>
          <a:xfrm>
            <a:off x="4720855" y="6474493"/>
            <a:ext cx="2882543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3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This work was part funded by the RCUK Energy Programme [grant number EP/P012450/1]. This work has been carried out within the framework of the EUROfusion Consortium and has received funding from the Euratom research and training programme 2014-2018 under grant agreement No 633053. The views and opinions expressed herein do not necessarily reflect those of the European Commission. </a:t>
            </a:r>
          </a:p>
        </p:txBody>
      </p:sp>
      <p:pic>
        <p:nvPicPr>
          <p:cNvPr id="28" name="Picture 3">
            <a:extLst>
              <a:ext uri="{FF2B5EF4-FFF2-40B4-BE49-F238E27FC236}">
                <a16:creationId xmlns:a16="http://schemas.microsoft.com/office/drawing/2014/main" id="{2F08CE36-C6AD-884C-8BC3-DCC2DEEE849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42379" y="6121696"/>
            <a:ext cx="470094" cy="33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A578608-EBE7-E041-8C82-2869D001B9B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114" y="6153935"/>
            <a:ext cx="826992" cy="26185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6988438-0997-234C-9BBA-D2B58F94B25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1483" y="6163830"/>
            <a:ext cx="267359" cy="2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42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im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9D267E-4464-9F4C-9EA2-D76B4DC9EF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652"/>
            <a:ext cx="9144000" cy="5269579"/>
          </a:xfrm>
          <a:prstGeom prst="rect">
            <a:avLst/>
          </a:prstGeom>
        </p:spPr>
      </p:pic>
      <p:sp>
        <p:nvSpPr>
          <p:cNvPr id="22" name="Freeform 21"/>
          <p:cNvSpPr/>
          <p:nvPr userDrawn="1"/>
        </p:nvSpPr>
        <p:spPr>
          <a:xfrm>
            <a:off x="-14197" y="2886833"/>
            <a:ext cx="9162118" cy="3979419"/>
          </a:xfrm>
          <a:custGeom>
            <a:avLst/>
            <a:gdLst>
              <a:gd name="connsiteX0" fmla="*/ 0 w 12260826"/>
              <a:gd name="connsiteY0" fmla="*/ 0 h 5270090"/>
              <a:gd name="connsiteX1" fmla="*/ 12260826 w 12260826"/>
              <a:gd name="connsiteY1" fmla="*/ 4817806 h 5270090"/>
              <a:gd name="connsiteX2" fmla="*/ 12260826 w 12260826"/>
              <a:gd name="connsiteY2" fmla="*/ 5270090 h 5270090"/>
              <a:gd name="connsiteX3" fmla="*/ 29497 w 12260826"/>
              <a:gd name="connsiteY3" fmla="*/ 5270090 h 5270090"/>
              <a:gd name="connsiteX4" fmla="*/ 0 w 12260826"/>
              <a:gd name="connsiteY4" fmla="*/ 0 h 5270090"/>
              <a:gd name="connsiteX0" fmla="*/ 7935 w 12231329"/>
              <a:gd name="connsiteY0" fmla="*/ 0 h 5254048"/>
              <a:gd name="connsiteX1" fmla="*/ 12231329 w 12231329"/>
              <a:gd name="connsiteY1" fmla="*/ 4801764 h 5254048"/>
              <a:gd name="connsiteX2" fmla="*/ 12231329 w 12231329"/>
              <a:gd name="connsiteY2" fmla="*/ 5254048 h 5254048"/>
              <a:gd name="connsiteX3" fmla="*/ 0 w 12231329"/>
              <a:gd name="connsiteY3" fmla="*/ 5254048 h 5254048"/>
              <a:gd name="connsiteX4" fmla="*/ 7935 w 12231329"/>
              <a:gd name="connsiteY4" fmla="*/ 0 h 5254048"/>
              <a:gd name="connsiteX0" fmla="*/ 0 w 12223394"/>
              <a:gd name="connsiteY0" fmla="*/ 0 h 5259395"/>
              <a:gd name="connsiteX1" fmla="*/ 12223394 w 12223394"/>
              <a:gd name="connsiteY1" fmla="*/ 4801764 h 5259395"/>
              <a:gd name="connsiteX2" fmla="*/ 12223394 w 12223394"/>
              <a:gd name="connsiteY2" fmla="*/ 5254048 h 5259395"/>
              <a:gd name="connsiteX3" fmla="*/ 72276 w 12223394"/>
              <a:gd name="connsiteY3" fmla="*/ 5259395 h 5259395"/>
              <a:gd name="connsiteX4" fmla="*/ 0 w 12223394"/>
              <a:gd name="connsiteY4" fmla="*/ 0 h 5259395"/>
              <a:gd name="connsiteX0" fmla="*/ 0 w 12223394"/>
              <a:gd name="connsiteY0" fmla="*/ 0 h 5264743"/>
              <a:gd name="connsiteX1" fmla="*/ 12223394 w 12223394"/>
              <a:gd name="connsiteY1" fmla="*/ 4801764 h 5264743"/>
              <a:gd name="connsiteX2" fmla="*/ 12223394 w 12223394"/>
              <a:gd name="connsiteY2" fmla="*/ 5254048 h 5264743"/>
              <a:gd name="connsiteX3" fmla="*/ 8107 w 12223394"/>
              <a:gd name="connsiteY3" fmla="*/ 5264743 h 5264743"/>
              <a:gd name="connsiteX4" fmla="*/ 0 w 12223394"/>
              <a:gd name="connsiteY4" fmla="*/ 0 h 5264743"/>
              <a:gd name="connsiteX0" fmla="*/ 0 w 12223394"/>
              <a:gd name="connsiteY0" fmla="*/ 0 h 5254048"/>
              <a:gd name="connsiteX1" fmla="*/ 12223394 w 12223394"/>
              <a:gd name="connsiteY1" fmla="*/ 4801764 h 5254048"/>
              <a:gd name="connsiteX2" fmla="*/ 12223394 w 12223394"/>
              <a:gd name="connsiteY2" fmla="*/ 5254048 h 5254048"/>
              <a:gd name="connsiteX3" fmla="*/ 8107 w 12223394"/>
              <a:gd name="connsiteY3" fmla="*/ 5238006 h 5254048"/>
              <a:gd name="connsiteX4" fmla="*/ 0 w 12223394"/>
              <a:gd name="connsiteY4" fmla="*/ 0 h 5254048"/>
              <a:gd name="connsiteX0" fmla="*/ 0 w 12223394"/>
              <a:gd name="connsiteY0" fmla="*/ 0 h 4841452"/>
              <a:gd name="connsiteX1" fmla="*/ 12223394 w 12223394"/>
              <a:gd name="connsiteY1" fmla="*/ 4389168 h 4841452"/>
              <a:gd name="connsiteX2" fmla="*/ 12223394 w 12223394"/>
              <a:gd name="connsiteY2" fmla="*/ 4841452 h 4841452"/>
              <a:gd name="connsiteX3" fmla="*/ 8107 w 12223394"/>
              <a:gd name="connsiteY3" fmla="*/ 4825410 h 4841452"/>
              <a:gd name="connsiteX4" fmla="*/ 0 w 12223394"/>
              <a:gd name="connsiteY4" fmla="*/ 0 h 4841452"/>
              <a:gd name="connsiteX0" fmla="*/ 3585 w 12215828"/>
              <a:gd name="connsiteY0" fmla="*/ 0 h 4629579"/>
              <a:gd name="connsiteX1" fmla="*/ 12215828 w 12215828"/>
              <a:gd name="connsiteY1" fmla="*/ 4177295 h 4629579"/>
              <a:gd name="connsiteX2" fmla="*/ 12215828 w 12215828"/>
              <a:gd name="connsiteY2" fmla="*/ 4629579 h 4629579"/>
              <a:gd name="connsiteX3" fmla="*/ 541 w 12215828"/>
              <a:gd name="connsiteY3" fmla="*/ 4613537 h 4629579"/>
              <a:gd name="connsiteX4" fmla="*/ 3585 w 12215828"/>
              <a:gd name="connsiteY4" fmla="*/ 0 h 4629579"/>
              <a:gd name="connsiteX0" fmla="*/ 3585 w 12215828"/>
              <a:gd name="connsiteY0" fmla="*/ 0 h 4685336"/>
              <a:gd name="connsiteX1" fmla="*/ 12215828 w 12215828"/>
              <a:gd name="connsiteY1" fmla="*/ 4233052 h 4685336"/>
              <a:gd name="connsiteX2" fmla="*/ 12215828 w 12215828"/>
              <a:gd name="connsiteY2" fmla="*/ 4685336 h 4685336"/>
              <a:gd name="connsiteX3" fmla="*/ 541 w 12215828"/>
              <a:gd name="connsiteY3" fmla="*/ 4669294 h 4685336"/>
              <a:gd name="connsiteX4" fmla="*/ 3585 w 12215828"/>
              <a:gd name="connsiteY4" fmla="*/ 0 h 4685336"/>
              <a:gd name="connsiteX0" fmla="*/ 3585 w 12249282"/>
              <a:gd name="connsiteY0" fmla="*/ 0 h 4685336"/>
              <a:gd name="connsiteX1" fmla="*/ 12249282 w 12249282"/>
              <a:gd name="connsiteY1" fmla="*/ 3842759 h 4685336"/>
              <a:gd name="connsiteX2" fmla="*/ 12215828 w 12249282"/>
              <a:gd name="connsiteY2" fmla="*/ 4685336 h 4685336"/>
              <a:gd name="connsiteX3" fmla="*/ 541 w 12249282"/>
              <a:gd name="connsiteY3" fmla="*/ 4669294 h 4685336"/>
              <a:gd name="connsiteX4" fmla="*/ 3585 w 12249282"/>
              <a:gd name="connsiteY4" fmla="*/ 0 h 4685336"/>
              <a:gd name="connsiteX0" fmla="*/ 0 w 12279151"/>
              <a:gd name="connsiteY0" fmla="*/ 0 h 4573823"/>
              <a:gd name="connsiteX1" fmla="*/ 12279151 w 12279151"/>
              <a:gd name="connsiteY1" fmla="*/ 3731246 h 4573823"/>
              <a:gd name="connsiteX2" fmla="*/ 12245697 w 12279151"/>
              <a:gd name="connsiteY2" fmla="*/ 4573823 h 4573823"/>
              <a:gd name="connsiteX3" fmla="*/ 30410 w 12279151"/>
              <a:gd name="connsiteY3" fmla="*/ 4557781 h 4573823"/>
              <a:gd name="connsiteX4" fmla="*/ 0 w 12279151"/>
              <a:gd name="connsiteY4" fmla="*/ 0 h 4573823"/>
              <a:gd name="connsiteX0" fmla="*/ 0 w 12346058"/>
              <a:gd name="connsiteY0" fmla="*/ 0 h 4573823"/>
              <a:gd name="connsiteX1" fmla="*/ 12346058 w 12346058"/>
              <a:gd name="connsiteY1" fmla="*/ 3541675 h 4573823"/>
              <a:gd name="connsiteX2" fmla="*/ 12245697 w 12346058"/>
              <a:gd name="connsiteY2" fmla="*/ 4573823 h 4573823"/>
              <a:gd name="connsiteX3" fmla="*/ 30410 w 12346058"/>
              <a:gd name="connsiteY3" fmla="*/ 4557781 h 4573823"/>
              <a:gd name="connsiteX4" fmla="*/ 0 w 12346058"/>
              <a:gd name="connsiteY4" fmla="*/ 0 h 4573823"/>
              <a:gd name="connsiteX0" fmla="*/ 0 w 12245697"/>
              <a:gd name="connsiteY0" fmla="*/ 0 h 4573823"/>
              <a:gd name="connsiteX1" fmla="*/ 12211379 w 12245697"/>
              <a:gd name="connsiteY1" fmla="*/ 3492056 h 4573823"/>
              <a:gd name="connsiteX2" fmla="*/ 12245697 w 12245697"/>
              <a:gd name="connsiteY2" fmla="*/ 4573823 h 4573823"/>
              <a:gd name="connsiteX3" fmla="*/ 30410 w 12245697"/>
              <a:gd name="connsiteY3" fmla="*/ 4557781 h 4573823"/>
              <a:gd name="connsiteX4" fmla="*/ 0 w 12245697"/>
              <a:gd name="connsiteY4" fmla="*/ 0 h 4573823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756600 w 12211379"/>
              <a:gd name="connsiteY2" fmla="*/ 4020930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827484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41341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0257 w 12221427"/>
              <a:gd name="connsiteY2" fmla="*/ 4541341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25696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16269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9684 w 12221427"/>
              <a:gd name="connsiteY2" fmla="*/ 4546055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1599482 w 12221427"/>
              <a:gd name="connsiteY2" fmla="*/ 4021269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1733 w 12221427"/>
              <a:gd name="connsiteY2" fmla="*/ 4530152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33052 w 12214722"/>
              <a:gd name="connsiteY0" fmla="*/ 0 h 4546593"/>
              <a:gd name="connsiteX1" fmla="*/ 12214722 w 12214722"/>
              <a:gd name="connsiteY1" fmla="*/ 3486202 h 4546593"/>
              <a:gd name="connsiteX2" fmla="*/ 12205028 w 12214722"/>
              <a:gd name="connsiteY2" fmla="*/ 4514250 h 4546593"/>
              <a:gd name="connsiteX3" fmla="*/ 137 w 12214722"/>
              <a:gd name="connsiteY3" fmla="*/ 4546593 h 4546593"/>
              <a:gd name="connsiteX4" fmla="*/ 33052 w 12214722"/>
              <a:gd name="connsiteY4" fmla="*/ 0 h 4546593"/>
              <a:gd name="connsiteX0" fmla="*/ 25134 w 12214755"/>
              <a:gd name="connsiteY0" fmla="*/ 0 h 4538641"/>
              <a:gd name="connsiteX1" fmla="*/ 12214755 w 12214755"/>
              <a:gd name="connsiteY1" fmla="*/ 3478250 h 4538641"/>
              <a:gd name="connsiteX2" fmla="*/ 12205061 w 12214755"/>
              <a:gd name="connsiteY2" fmla="*/ 4506298 h 4538641"/>
              <a:gd name="connsiteX3" fmla="*/ 170 w 12214755"/>
              <a:gd name="connsiteY3" fmla="*/ 4538641 h 4538641"/>
              <a:gd name="connsiteX4" fmla="*/ 25134 w 12214755"/>
              <a:gd name="connsiteY4" fmla="*/ 0 h 4538641"/>
              <a:gd name="connsiteX0" fmla="*/ 9400 w 12214923"/>
              <a:gd name="connsiteY0" fmla="*/ 0 h 4530690"/>
              <a:gd name="connsiteX1" fmla="*/ 12214923 w 12214923"/>
              <a:gd name="connsiteY1" fmla="*/ 3470299 h 4530690"/>
              <a:gd name="connsiteX2" fmla="*/ 12205229 w 12214923"/>
              <a:gd name="connsiteY2" fmla="*/ 4498347 h 4530690"/>
              <a:gd name="connsiteX3" fmla="*/ 338 w 12214923"/>
              <a:gd name="connsiteY3" fmla="*/ 4530690 h 4530690"/>
              <a:gd name="connsiteX4" fmla="*/ 9400 w 12214923"/>
              <a:gd name="connsiteY4" fmla="*/ 0 h 4530690"/>
              <a:gd name="connsiteX0" fmla="*/ 0 w 12205523"/>
              <a:gd name="connsiteY0" fmla="*/ 0 h 4498347"/>
              <a:gd name="connsiteX1" fmla="*/ 12205523 w 12205523"/>
              <a:gd name="connsiteY1" fmla="*/ 3470299 h 4498347"/>
              <a:gd name="connsiteX2" fmla="*/ 12195829 w 12205523"/>
              <a:gd name="connsiteY2" fmla="*/ 4498347 h 4498347"/>
              <a:gd name="connsiteX3" fmla="*/ 285136 w 12205523"/>
              <a:gd name="connsiteY3" fmla="*/ 4268297 h 4498347"/>
              <a:gd name="connsiteX4" fmla="*/ 0 w 12205523"/>
              <a:gd name="connsiteY4" fmla="*/ 0 h 4498347"/>
              <a:gd name="connsiteX0" fmla="*/ 0 w 12205523"/>
              <a:gd name="connsiteY0" fmla="*/ 0 h 4506836"/>
              <a:gd name="connsiteX1" fmla="*/ 12205523 w 12205523"/>
              <a:gd name="connsiteY1" fmla="*/ 3470299 h 4506836"/>
              <a:gd name="connsiteX2" fmla="*/ 12195829 w 12205523"/>
              <a:gd name="connsiteY2" fmla="*/ 4498347 h 4506836"/>
              <a:gd name="connsiteX3" fmla="*/ 6841 w 12205523"/>
              <a:gd name="connsiteY3" fmla="*/ 4506836 h 4506836"/>
              <a:gd name="connsiteX4" fmla="*/ 0 w 12205523"/>
              <a:gd name="connsiteY4" fmla="*/ 0 h 4506836"/>
              <a:gd name="connsiteX0" fmla="*/ 0 w 12205523"/>
              <a:gd name="connsiteY0" fmla="*/ 0 h 4511047"/>
              <a:gd name="connsiteX1" fmla="*/ 12205523 w 12205523"/>
              <a:gd name="connsiteY1" fmla="*/ 3470299 h 4511047"/>
              <a:gd name="connsiteX2" fmla="*/ 12202179 w 12205523"/>
              <a:gd name="connsiteY2" fmla="*/ 4511047 h 4511047"/>
              <a:gd name="connsiteX3" fmla="*/ 6841 w 12205523"/>
              <a:gd name="connsiteY3" fmla="*/ 4506836 h 4511047"/>
              <a:gd name="connsiteX4" fmla="*/ 0 w 12205523"/>
              <a:gd name="connsiteY4" fmla="*/ 0 h 4511047"/>
              <a:gd name="connsiteX0" fmla="*/ 0 w 12216156"/>
              <a:gd name="connsiteY0" fmla="*/ 0 h 3958154"/>
              <a:gd name="connsiteX1" fmla="*/ 12216156 w 12216156"/>
              <a:gd name="connsiteY1" fmla="*/ 2917406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332614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6156" h="3979419">
                <a:moveTo>
                  <a:pt x="0" y="0"/>
                </a:moveTo>
                <a:lnTo>
                  <a:pt x="12216156" y="2332614"/>
                </a:lnTo>
                <a:cubicBezTo>
                  <a:pt x="12212925" y="2675297"/>
                  <a:pt x="12216043" y="3636736"/>
                  <a:pt x="12212812" y="3979419"/>
                </a:cubicBezTo>
                <a:lnTo>
                  <a:pt x="17474" y="3975208"/>
                </a:lnTo>
                <a:cubicBezTo>
                  <a:pt x="14772" y="2220294"/>
                  <a:pt x="2702" y="1754914"/>
                  <a:pt x="0" y="0"/>
                </a:cubicBezTo>
                <a:close/>
              </a:path>
            </a:pathLst>
          </a:custGeom>
          <a:solidFill>
            <a:srgbClr val="F897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4" name="Triangle 6"/>
          <p:cNvSpPr/>
          <p:nvPr userDrawn="1"/>
        </p:nvSpPr>
        <p:spPr>
          <a:xfrm rot="10800000">
            <a:off x="7654344" y="-12651"/>
            <a:ext cx="1493837" cy="1991922"/>
          </a:xfrm>
          <a:custGeom>
            <a:avLst/>
            <a:gdLst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91922 h 1991922"/>
              <a:gd name="connsiteX3" fmla="*/ 0 w 1991783"/>
              <a:gd name="connsiteY3" fmla="*/ 1991922 h 1991922"/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79222 h 1991922"/>
              <a:gd name="connsiteX3" fmla="*/ 0 w 1991783"/>
              <a:gd name="connsiteY3" fmla="*/ 1991922 h 1991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1783" h="1991922">
                <a:moveTo>
                  <a:pt x="0" y="1991922"/>
                </a:moveTo>
                <a:lnTo>
                  <a:pt x="0" y="0"/>
                </a:lnTo>
                <a:lnTo>
                  <a:pt x="1991783" y="1979222"/>
                </a:lnTo>
                <a:lnTo>
                  <a:pt x="0" y="1991922"/>
                </a:lnTo>
                <a:close/>
              </a:path>
            </a:pathLst>
          </a:custGeom>
          <a:solidFill>
            <a:srgbClr val="132B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2908" y="190096"/>
            <a:ext cx="518883" cy="69050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FD7CF18-EA04-CA46-9828-B1EEE33A6A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0747" y="3785082"/>
            <a:ext cx="3395490" cy="738664"/>
          </a:xfrm>
          <a:prstGeom prst="rect">
            <a:avLst/>
          </a:prstGeom>
        </p:spPr>
        <p:txBody>
          <a:bodyPr vert="horz" lIns="0" tIns="0" rIns="0" bIns="0" anchor="ctr" anchorCtr="0">
            <a:noAutofit/>
          </a:bodyPr>
          <a:lstStyle>
            <a:lvl1pPr algn="l">
              <a:lnSpc>
                <a:spcPct val="100000"/>
              </a:lnSpc>
              <a:defRPr sz="3000" b="1" i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n-US" dirty="0"/>
              <a:t>Fusion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03684A7F-931D-A04E-878D-03AA0FCAA0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0746" y="4594103"/>
            <a:ext cx="6551054" cy="1287122"/>
          </a:xfrm>
        </p:spPr>
        <p:txBody>
          <a:bodyPr lIns="0" tIns="0" rIns="0" bIns="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Click to add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9584928D-AE16-4348-8D8F-2B167819BC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0747" y="5949819"/>
            <a:ext cx="4414507" cy="635279"/>
          </a:xfrm>
        </p:spPr>
        <p:txBody>
          <a:bodyPr lIns="0" tIns="0" rIns="0" bIns="0">
            <a:normAutofit/>
          </a:bodyPr>
          <a:lstStyle>
            <a:lvl1pPr>
              <a:defRPr sz="1500" b="1" i="0" baseline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1F19843-1593-2A4D-97A9-D804515BB13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9549" y="6121696"/>
            <a:ext cx="1152240" cy="64164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7F73F04-2852-BD40-8A28-D297BAE82229}"/>
              </a:ext>
            </a:extLst>
          </p:cNvPr>
          <p:cNvSpPr txBox="1"/>
          <p:nvPr userDrawn="1"/>
        </p:nvSpPr>
        <p:spPr>
          <a:xfrm>
            <a:off x="4720855" y="6474493"/>
            <a:ext cx="2882543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3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This work was part funded by the RCUK Energy Programme [grant number EP/P012450/1]. This work has been carried out within the framework of the EUROfusion Consortium and has received funding from the Euratom research and training programme 2014-2018 under grant agreement No 633053. The views and opinions expressed herein do not necessarily reflect those of the European Commission. </a:t>
            </a:r>
          </a:p>
        </p:txBody>
      </p:sp>
      <p:pic>
        <p:nvPicPr>
          <p:cNvPr id="28" name="Picture 3">
            <a:extLst>
              <a:ext uri="{FF2B5EF4-FFF2-40B4-BE49-F238E27FC236}">
                <a16:creationId xmlns:a16="http://schemas.microsoft.com/office/drawing/2014/main" id="{F61A2A79-6151-394E-9BE7-88FBAAD78E7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42379" y="6121696"/>
            <a:ext cx="470094" cy="33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D43E4FE-1E5B-E541-91D3-B4351D66A2FA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114" y="6153935"/>
            <a:ext cx="826992" cy="26185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D7316CD-D0CB-F945-8381-8D521F977F14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1483" y="6163830"/>
            <a:ext cx="267359" cy="2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36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im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021D7C-4156-F841-A73A-8CC1AC766A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652"/>
            <a:ext cx="9144000" cy="5269579"/>
          </a:xfrm>
          <a:prstGeom prst="rect">
            <a:avLst/>
          </a:prstGeom>
        </p:spPr>
      </p:pic>
      <p:sp>
        <p:nvSpPr>
          <p:cNvPr id="22" name="Freeform 21"/>
          <p:cNvSpPr/>
          <p:nvPr userDrawn="1"/>
        </p:nvSpPr>
        <p:spPr>
          <a:xfrm>
            <a:off x="-14197" y="2886833"/>
            <a:ext cx="9162118" cy="3979419"/>
          </a:xfrm>
          <a:custGeom>
            <a:avLst/>
            <a:gdLst>
              <a:gd name="connsiteX0" fmla="*/ 0 w 12260826"/>
              <a:gd name="connsiteY0" fmla="*/ 0 h 5270090"/>
              <a:gd name="connsiteX1" fmla="*/ 12260826 w 12260826"/>
              <a:gd name="connsiteY1" fmla="*/ 4817806 h 5270090"/>
              <a:gd name="connsiteX2" fmla="*/ 12260826 w 12260826"/>
              <a:gd name="connsiteY2" fmla="*/ 5270090 h 5270090"/>
              <a:gd name="connsiteX3" fmla="*/ 29497 w 12260826"/>
              <a:gd name="connsiteY3" fmla="*/ 5270090 h 5270090"/>
              <a:gd name="connsiteX4" fmla="*/ 0 w 12260826"/>
              <a:gd name="connsiteY4" fmla="*/ 0 h 5270090"/>
              <a:gd name="connsiteX0" fmla="*/ 7935 w 12231329"/>
              <a:gd name="connsiteY0" fmla="*/ 0 h 5254048"/>
              <a:gd name="connsiteX1" fmla="*/ 12231329 w 12231329"/>
              <a:gd name="connsiteY1" fmla="*/ 4801764 h 5254048"/>
              <a:gd name="connsiteX2" fmla="*/ 12231329 w 12231329"/>
              <a:gd name="connsiteY2" fmla="*/ 5254048 h 5254048"/>
              <a:gd name="connsiteX3" fmla="*/ 0 w 12231329"/>
              <a:gd name="connsiteY3" fmla="*/ 5254048 h 5254048"/>
              <a:gd name="connsiteX4" fmla="*/ 7935 w 12231329"/>
              <a:gd name="connsiteY4" fmla="*/ 0 h 5254048"/>
              <a:gd name="connsiteX0" fmla="*/ 0 w 12223394"/>
              <a:gd name="connsiteY0" fmla="*/ 0 h 5259395"/>
              <a:gd name="connsiteX1" fmla="*/ 12223394 w 12223394"/>
              <a:gd name="connsiteY1" fmla="*/ 4801764 h 5259395"/>
              <a:gd name="connsiteX2" fmla="*/ 12223394 w 12223394"/>
              <a:gd name="connsiteY2" fmla="*/ 5254048 h 5259395"/>
              <a:gd name="connsiteX3" fmla="*/ 72276 w 12223394"/>
              <a:gd name="connsiteY3" fmla="*/ 5259395 h 5259395"/>
              <a:gd name="connsiteX4" fmla="*/ 0 w 12223394"/>
              <a:gd name="connsiteY4" fmla="*/ 0 h 5259395"/>
              <a:gd name="connsiteX0" fmla="*/ 0 w 12223394"/>
              <a:gd name="connsiteY0" fmla="*/ 0 h 5264743"/>
              <a:gd name="connsiteX1" fmla="*/ 12223394 w 12223394"/>
              <a:gd name="connsiteY1" fmla="*/ 4801764 h 5264743"/>
              <a:gd name="connsiteX2" fmla="*/ 12223394 w 12223394"/>
              <a:gd name="connsiteY2" fmla="*/ 5254048 h 5264743"/>
              <a:gd name="connsiteX3" fmla="*/ 8107 w 12223394"/>
              <a:gd name="connsiteY3" fmla="*/ 5264743 h 5264743"/>
              <a:gd name="connsiteX4" fmla="*/ 0 w 12223394"/>
              <a:gd name="connsiteY4" fmla="*/ 0 h 5264743"/>
              <a:gd name="connsiteX0" fmla="*/ 0 w 12223394"/>
              <a:gd name="connsiteY0" fmla="*/ 0 h 5254048"/>
              <a:gd name="connsiteX1" fmla="*/ 12223394 w 12223394"/>
              <a:gd name="connsiteY1" fmla="*/ 4801764 h 5254048"/>
              <a:gd name="connsiteX2" fmla="*/ 12223394 w 12223394"/>
              <a:gd name="connsiteY2" fmla="*/ 5254048 h 5254048"/>
              <a:gd name="connsiteX3" fmla="*/ 8107 w 12223394"/>
              <a:gd name="connsiteY3" fmla="*/ 5238006 h 5254048"/>
              <a:gd name="connsiteX4" fmla="*/ 0 w 12223394"/>
              <a:gd name="connsiteY4" fmla="*/ 0 h 5254048"/>
              <a:gd name="connsiteX0" fmla="*/ 0 w 12223394"/>
              <a:gd name="connsiteY0" fmla="*/ 0 h 4841452"/>
              <a:gd name="connsiteX1" fmla="*/ 12223394 w 12223394"/>
              <a:gd name="connsiteY1" fmla="*/ 4389168 h 4841452"/>
              <a:gd name="connsiteX2" fmla="*/ 12223394 w 12223394"/>
              <a:gd name="connsiteY2" fmla="*/ 4841452 h 4841452"/>
              <a:gd name="connsiteX3" fmla="*/ 8107 w 12223394"/>
              <a:gd name="connsiteY3" fmla="*/ 4825410 h 4841452"/>
              <a:gd name="connsiteX4" fmla="*/ 0 w 12223394"/>
              <a:gd name="connsiteY4" fmla="*/ 0 h 4841452"/>
              <a:gd name="connsiteX0" fmla="*/ 3585 w 12215828"/>
              <a:gd name="connsiteY0" fmla="*/ 0 h 4629579"/>
              <a:gd name="connsiteX1" fmla="*/ 12215828 w 12215828"/>
              <a:gd name="connsiteY1" fmla="*/ 4177295 h 4629579"/>
              <a:gd name="connsiteX2" fmla="*/ 12215828 w 12215828"/>
              <a:gd name="connsiteY2" fmla="*/ 4629579 h 4629579"/>
              <a:gd name="connsiteX3" fmla="*/ 541 w 12215828"/>
              <a:gd name="connsiteY3" fmla="*/ 4613537 h 4629579"/>
              <a:gd name="connsiteX4" fmla="*/ 3585 w 12215828"/>
              <a:gd name="connsiteY4" fmla="*/ 0 h 4629579"/>
              <a:gd name="connsiteX0" fmla="*/ 3585 w 12215828"/>
              <a:gd name="connsiteY0" fmla="*/ 0 h 4685336"/>
              <a:gd name="connsiteX1" fmla="*/ 12215828 w 12215828"/>
              <a:gd name="connsiteY1" fmla="*/ 4233052 h 4685336"/>
              <a:gd name="connsiteX2" fmla="*/ 12215828 w 12215828"/>
              <a:gd name="connsiteY2" fmla="*/ 4685336 h 4685336"/>
              <a:gd name="connsiteX3" fmla="*/ 541 w 12215828"/>
              <a:gd name="connsiteY3" fmla="*/ 4669294 h 4685336"/>
              <a:gd name="connsiteX4" fmla="*/ 3585 w 12215828"/>
              <a:gd name="connsiteY4" fmla="*/ 0 h 4685336"/>
              <a:gd name="connsiteX0" fmla="*/ 3585 w 12249282"/>
              <a:gd name="connsiteY0" fmla="*/ 0 h 4685336"/>
              <a:gd name="connsiteX1" fmla="*/ 12249282 w 12249282"/>
              <a:gd name="connsiteY1" fmla="*/ 3842759 h 4685336"/>
              <a:gd name="connsiteX2" fmla="*/ 12215828 w 12249282"/>
              <a:gd name="connsiteY2" fmla="*/ 4685336 h 4685336"/>
              <a:gd name="connsiteX3" fmla="*/ 541 w 12249282"/>
              <a:gd name="connsiteY3" fmla="*/ 4669294 h 4685336"/>
              <a:gd name="connsiteX4" fmla="*/ 3585 w 12249282"/>
              <a:gd name="connsiteY4" fmla="*/ 0 h 4685336"/>
              <a:gd name="connsiteX0" fmla="*/ 0 w 12279151"/>
              <a:gd name="connsiteY0" fmla="*/ 0 h 4573823"/>
              <a:gd name="connsiteX1" fmla="*/ 12279151 w 12279151"/>
              <a:gd name="connsiteY1" fmla="*/ 3731246 h 4573823"/>
              <a:gd name="connsiteX2" fmla="*/ 12245697 w 12279151"/>
              <a:gd name="connsiteY2" fmla="*/ 4573823 h 4573823"/>
              <a:gd name="connsiteX3" fmla="*/ 30410 w 12279151"/>
              <a:gd name="connsiteY3" fmla="*/ 4557781 h 4573823"/>
              <a:gd name="connsiteX4" fmla="*/ 0 w 12279151"/>
              <a:gd name="connsiteY4" fmla="*/ 0 h 4573823"/>
              <a:gd name="connsiteX0" fmla="*/ 0 w 12346058"/>
              <a:gd name="connsiteY0" fmla="*/ 0 h 4573823"/>
              <a:gd name="connsiteX1" fmla="*/ 12346058 w 12346058"/>
              <a:gd name="connsiteY1" fmla="*/ 3541675 h 4573823"/>
              <a:gd name="connsiteX2" fmla="*/ 12245697 w 12346058"/>
              <a:gd name="connsiteY2" fmla="*/ 4573823 h 4573823"/>
              <a:gd name="connsiteX3" fmla="*/ 30410 w 12346058"/>
              <a:gd name="connsiteY3" fmla="*/ 4557781 h 4573823"/>
              <a:gd name="connsiteX4" fmla="*/ 0 w 12346058"/>
              <a:gd name="connsiteY4" fmla="*/ 0 h 4573823"/>
              <a:gd name="connsiteX0" fmla="*/ 0 w 12245697"/>
              <a:gd name="connsiteY0" fmla="*/ 0 h 4573823"/>
              <a:gd name="connsiteX1" fmla="*/ 12211379 w 12245697"/>
              <a:gd name="connsiteY1" fmla="*/ 3492056 h 4573823"/>
              <a:gd name="connsiteX2" fmla="*/ 12245697 w 12245697"/>
              <a:gd name="connsiteY2" fmla="*/ 4573823 h 4573823"/>
              <a:gd name="connsiteX3" fmla="*/ 30410 w 12245697"/>
              <a:gd name="connsiteY3" fmla="*/ 4557781 h 4573823"/>
              <a:gd name="connsiteX4" fmla="*/ 0 w 12245697"/>
              <a:gd name="connsiteY4" fmla="*/ 0 h 4573823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756600 w 12211379"/>
              <a:gd name="connsiteY2" fmla="*/ 4020930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827484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41341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0257 w 12221427"/>
              <a:gd name="connsiteY2" fmla="*/ 4541341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25696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16269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9684 w 12221427"/>
              <a:gd name="connsiteY2" fmla="*/ 4546055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1599482 w 12221427"/>
              <a:gd name="connsiteY2" fmla="*/ 4021269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1733 w 12221427"/>
              <a:gd name="connsiteY2" fmla="*/ 4530152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33052 w 12214722"/>
              <a:gd name="connsiteY0" fmla="*/ 0 h 4546593"/>
              <a:gd name="connsiteX1" fmla="*/ 12214722 w 12214722"/>
              <a:gd name="connsiteY1" fmla="*/ 3486202 h 4546593"/>
              <a:gd name="connsiteX2" fmla="*/ 12205028 w 12214722"/>
              <a:gd name="connsiteY2" fmla="*/ 4514250 h 4546593"/>
              <a:gd name="connsiteX3" fmla="*/ 137 w 12214722"/>
              <a:gd name="connsiteY3" fmla="*/ 4546593 h 4546593"/>
              <a:gd name="connsiteX4" fmla="*/ 33052 w 12214722"/>
              <a:gd name="connsiteY4" fmla="*/ 0 h 4546593"/>
              <a:gd name="connsiteX0" fmla="*/ 25134 w 12214755"/>
              <a:gd name="connsiteY0" fmla="*/ 0 h 4538641"/>
              <a:gd name="connsiteX1" fmla="*/ 12214755 w 12214755"/>
              <a:gd name="connsiteY1" fmla="*/ 3478250 h 4538641"/>
              <a:gd name="connsiteX2" fmla="*/ 12205061 w 12214755"/>
              <a:gd name="connsiteY2" fmla="*/ 4506298 h 4538641"/>
              <a:gd name="connsiteX3" fmla="*/ 170 w 12214755"/>
              <a:gd name="connsiteY3" fmla="*/ 4538641 h 4538641"/>
              <a:gd name="connsiteX4" fmla="*/ 25134 w 12214755"/>
              <a:gd name="connsiteY4" fmla="*/ 0 h 4538641"/>
              <a:gd name="connsiteX0" fmla="*/ 9400 w 12214923"/>
              <a:gd name="connsiteY0" fmla="*/ 0 h 4530690"/>
              <a:gd name="connsiteX1" fmla="*/ 12214923 w 12214923"/>
              <a:gd name="connsiteY1" fmla="*/ 3470299 h 4530690"/>
              <a:gd name="connsiteX2" fmla="*/ 12205229 w 12214923"/>
              <a:gd name="connsiteY2" fmla="*/ 4498347 h 4530690"/>
              <a:gd name="connsiteX3" fmla="*/ 338 w 12214923"/>
              <a:gd name="connsiteY3" fmla="*/ 4530690 h 4530690"/>
              <a:gd name="connsiteX4" fmla="*/ 9400 w 12214923"/>
              <a:gd name="connsiteY4" fmla="*/ 0 h 4530690"/>
              <a:gd name="connsiteX0" fmla="*/ 0 w 12205523"/>
              <a:gd name="connsiteY0" fmla="*/ 0 h 4498347"/>
              <a:gd name="connsiteX1" fmla="*/ 12205523 w 12205523"/>
              <a:gd name="connsiteY1" fmla="*/ 3470299 h 4498347"/>
              <a:gd name="connsiteX2" fmla="*/ 12195829 w 12205523"/>
              <a:gd name="connsiteY2" fmla="*/ 4498347 h 4498347"/>
              <a:gd name="connsiteX3" fmla="*/ 285136 w 12205523"/>
              <a:gd name="connsiteY3" fmla="*/ 4268297 h 4498347"/>
              <a:gd name="connsiteX4" fmla="*/ 0 w 12205523"/>
              <a:gd name="connsiteY4" fmla="*/ 0 h 4498347"/>
              <a:gd name="connsiteX0" fmla="*/ 0 w 12205523"/>
              <a:gd name="connsiteY0" fmla="*/ 0 h 4506836"/>
              <a:gd name="connsiteX1" fmla="*/ 12205523 w 12205523"/>
              <a:gd name="connsiteY1" fmla="*/ 3470299 h 4506836"/>
              <a:gd name="connsiteX2" fmla="*/ 12195829 w 12205523"/>
              <a:gd name="connsiteY2" fmla="*/ 4498347 h 4506836"/>
              <a:gd name="connsiteX3" fmla="*/ 6841 w 12205523"/>
              <a:gd name="connsiteY3" fmla="*/ 4506836 h 4506836"/>
              <a:gd name="connsiteX4" fmla="*/ 0 w 12205523"/>
              <a:gd name="connsiteY4" fmla="*/ 0 h 4506836"/>
              <a:gd name="connsiteX0" fmla="*/ 0 w 12205523"/>
              <a:gd name="connsiteY0" fmla="*/ 0 h 4511047"/>
              <a:gd name="connsiteX1" fmla="*/ 12205523 w 12205523"/>
              <a:gd name="connsiteY1" fmla="*/ 3470299 h 4511047"/>
              <a:gd name="connsiteX2" fmla="*/ 12202179 w 12205523"/>
              <a:gd name="connsiteY2" fmla="*/ 4511047 h 4511047"/>
              <a:gd name="connsiteX3" fmla="*/ 6841 w 12205523"/>
              <a:gd name="connsiteY3" fmla="*/ 4506836 h 4511047"/>
              <a:gd name="connsiteX4" fmla="*/ 0 w 12205523"/>
              <a:gd name="connsiteY4" fmla="*/ 0 h 4511047"/>
              <a:gd name="connsiteX0" fmla="*/ 0 w 12216156"/>
              <a:gd name="connsiteY0" fmla="*/ 0 h 3958154"/>
              <a:gd name="connsiteX1" fmla="*/ 12216156 w 12216156"/>
              <a:gd name="connsiteY1" fmla="*/ 2917406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332614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6156" h="3979419">
                <a:moveTo>
                  <a:pt x="0" y="0"/>
                </a:moveTo>
                <a:lnTo>
                  <a:pt x="12216156" y="2332614"/>
                </a:lnTo>
                <a:cubicBezTo>
                  <a:pt x="12212925" y="2675297"/>
                  <a:pt x="12216043" y="3636736"/>
                  <a:pt x="12212812" y="3979419"/>
                </a:cubicBezTo>
                <a:lnTo>
                  <a:pt x="17474" y="3975208"/>
                </a:lnTo>
                <a:cubicBezTo>
                  <a:pt x="14772" y="2220294"/>
                  <a:pt x="2702" y="1754914"/>
                  <a:pt x="0" y="0"/>
                </a:cubicBezTo>
                <a:close/>
              </a:path>
            </a:pathLst>
          </a:custGeom>
          <a:solidFill>
            <a:srgbClr val="F897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4" name="Triangle 6"/>
          <p:cNvSpPr/>
          <p:nvPr userDrawn="1"/>
        </p:nvSpPr>
        <p:spPr>
          <a:xfrm rot="10800000">
            <a:off x="7654344" y="-12651"/>
            <a:ext cx="1493837" cy="1991922"/>
          </a:xfrm>
          <a:custGeom>
            <a:avLst/>
            <a:gdLst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91922 h 1991922"/>
              <a:gd name="connsiteX3" fmla="*/ 0 w 1991783"/>
              <a:gd name="connsiteY3" fmla="*/ 1991922 h 1991922"/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79222 h 1991922"/>
              <a:gd name="connsiteX3" fmla="*/ 0 w 1991783"/>
              <a:gd name="connsiteY3" fmla="*/ 1991922 h 1991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1783" h="1991922">
                <a:moveTo>
                  <a:pt x="0" y="1991922"/>
                </a:moveTo>
                <a:lnTo>
                  <a:pt x="0" y="0"/>
                </a:lnTo>
                <a:lnTo>
                  <a:pt x="1991783" y="1979222"/>
                </a:lnTo>
                <a:lnTo>
                  <a:pt x="0" y="1991922"/>
                </a:lnTo>
                <a:close/>
              </a:path>
            </a:pathLst>
          </a:custGeom>
          <a:solidFill>
            <a:srgbClr val="132B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2908" y="190096"/>
            <a:ext cx="518883" cy="69050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23EAD7-89E6-5C49-9113-AA30EFFD80B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0747" y="3785082"/>
            <a:ext cx="3395490" cy="738664"/>
          </a:xfrm>
          <a:prstGeom prst="rect">
            <a:avLst/>
          </a:prstGeom>
        </p:spPr>
        <p:txBody>
          <a:bodyPr vert="horz" lIns="0" tIns="0" rIns="0" bIns="0" anchor="ctr" anchorCtr="0">
            <a:noAutofit/>
          </a:bodyPr>
          <a:lstStyle>
            <a:lvl1pPr algn="l">
              <a:lnSpc>
                <a:spcPct val="100000"/>
              </a:lnSpc>
              <a:defRPr sz="3000" b="1" i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n-US" dirty="0"/>
              <a:t>Fusion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4D2EEBB-54B4-BD45-A1B5-E88019F5DCA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0746" y="4594103"/>
            <a:ext cx="6551054" cy="1287122"/>
          </a:xfrm>
        </p:spPr>
        <p:txBody>
          <a:bodyPr lIns="0" tIns="0" rIns="0" bIns="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Click to add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38A3750E-E657-3642-91CA-30557F135A1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0747" y="5949819"/>
            <a:ext cx="4414507" cy="635279"/>
          </a:xfrm>
        </p:spPr>
        <p:txBody>
          <a:bodyPr lIns="0" tIns="0" rIns="0" bIns="0">
            <a:normAutofit/>
          </a:bodyPr>
          <a:lstStyle>
            <a:lvl1pPr>
              <a:defRPr sz="1500" b="1" i="0" baseline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C3EE767-3E8E-3E47-9211-49E23558CD9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9549" y="6121696"/>
            <a:ext cx="1152240" cy="64164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122450C-AA7C-5745-92B9-7695F05005E5}"/>
              </a:ext>
            </a:extLst>
          </p:cNvPr>
          <p:cNvSpPr txBox="1"/>
          <p:nvPr userDrawn="1"/>
        </p:nvSpPr>
        <p:spPr>
          <a:xfrm>
            <a:off x="4720855" y="6474493"/>
            <a:ext cx="2882543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3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This work was part funded by the RCUK Energy Programme [grant number EP/P012450/1]. This work has been carried out within the framework of the EUROfusion Consortium and has received funding from the Euratom research and training programme 2014-2018 under grant agreement No 633053. The views and opinions expressed herein do not necessarily reflect those of the European Commission. </a:t>
            </a:r>
          </a:p>
        </p:txBody>
      </p:sp>
      <p:pic>
        <p:nvPicPr>
          <p:cNvPr id="28" name="Picture 3">
            <a:extLst>
              <a:ext uri="{FF2B5EF4-FFF2-40B4-BE49-F238E27FC236}">
                <a16:creationId xmlns:a16="http://schemas.microsoft.com/office/drawing/2014/main" id="{A3A6E596-A75D-1641-B7B3-A10D2DF5616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42379" y="6121696"/>
            <a:ext cx="470094" cy="33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35AE0A5-7A0D-074A-B14F-F8C97457E53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114" y="6153935"/>
            <a:ext cx="826992" cy="26185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A0A4127-2738-C840-AF61-73BBAE3B8C27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1483" y="6163830"/>
            <a:ext cx="267359" cy="2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25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im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09EBAA-AC1C-AB49-9F38-40EE63E57A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652"/>
            <a:ext cx="9144000" cy="5261682"/>
          </a:xfrm>
          <a:prstGeom prst="rect">
            <a:avLst/>
          </a:prstGeom>
        </p:spPr>
      </p:pic>
      <p:sp>
        <p:nvSpPr>
          <p:cNvPr id="22" name="Freeform 21"/>
          <p:cNvSpPr/>
          <p:nvPr userDrawn="1"/>
        </p:nvSpPr>
        <p:spPr>
          <a:xfrm>
            <a:off x="-14197" y="2886833"/>
            <a:ext cx="9162118" cy="3979419"/>
          </a:xfrm>
          <a:custGeom>
            <a:avLst/>
            <a:gdLst>
              <a:gd name="connsiteX0" fmla="*/ 0 w 12260826"/>
              <a:gd name="connsiteY0" fmla="*/ 0 h 5270090"/>
              <a:gd name="connsiteX1" fmla="*/ 12260826 w 12260826"/>
              <a:gd name="connsiteY1" fmla="*/ 4817806 h 5270090"/>
              <a:gd name="connsiteX2" fmla="*/ 12260826 w 12260826"/>
              <a:gd name="connsiteY2" fmla="*/ 5270090 h 5270090"/>
              <a:gd name="connsiteX3" fmla="*/ 29497 w 12260826"/>
              <a:gd name="connsiteY3" fmla="*/ 5270090 h 5270090"/>
              <a:gd name="connsiteX4" fmla="*/ 0 w 12260826"/>
              <a:gd name="connsiteY4" fmla="*/ 0 h 5270090"/>
              <a:gd name="connsiteX0" fmla="*/ 7935 w 12231329"/>
              <a:gd name="connsiteY0" fmla="*/ 0 h 5254048"/>
              <a:gd name="connsiteX1" fmla="*/ 12231329 w 12231329"/>
              <a:gd name="connsiteY1" fmla="*/ 4801764 h 5254048"/>
              <a:gd name="connsiteX2" fmla="*/ 12231329 w 12231329"/>
              <a:gd name="connsiteY2" fmla="*/ 5254048 h 5254048"/>
              <a:gd name="connsiteX3" fmla="*/ 0 w 12231329"/>
              <a:gd name="connsiteY3" fmla="*/ 5254048 h 5254048"/>
              <a:gd name="connsiteX4" fmla="*/ 7935 w 12231329"/>
              <a:gd name="connsiteY4" fmla="*/ 0 h 5254048"/>
              <a:gd name="connsiteX0" fmla="*/ 0 w 12223394"/>
              <a:gd name="connsiteY0" fmla="*/ 0 h 5259395"/>
              <a:gd name="connsiteX1" fmla="*/ 12223394 w 12223394"/>
              <a:gd name="connsiteY1" fmla="*/ 4801764 h 5259395"/>
              <a:gd name="connsiteX2" fmla="*/ 12223394 w 12223394"/>
              <a:gd name="connsiteY2" fmla="*/ 5254048 h 5259395"/>
              <a:gd name="connsiteX3" fmla="*/ 72276 w 12223394"/>
              <a:gd name="connsiteY3" fmla="*/ 5259395 h 5259395"/>
              <a:gd name="connsiteX4" fmla="*/ 0 w 12223394"/>
              <a:gd name="connsiteY4" fmla="*/ 0 h 5259395"/>
              <a:gd name="connsiteX0" fmla="*/ 0 w 12223394"/>
              <a:gd name="connsiteY0" fmla="*/ 0 h 5264743"/>
              <a:gd name="connsiteX1" fmla="*/ 12223394 w 12223394"/>
              <a:gd name="connsiteY1" fmla="*/ 4801764 h 5264743"/>
              <a:gd name="connsiteX2" fmla="*/ 12223394 w 12223394"/>
              <a:gd name="connsiteY2" fmla="*/ 5254048 h 5264743"/>
              <a:gd name="connsiteX3" fmla="*/ 8107 w 12223394"/>
              <a:gd name="connsiteY3" fmla="*/ 5264743 h 5264743"/>
              <a:gd name="connsiteX4" fmla="*/ 0 w 12223394"/>
              <a:gd name="connsiteY4" fmla="*/ 0 h 5264743"/>
              <a:gd name="connsiteX0" fmla="*/ 0 w 12223394"/>
              <a:gd name="connsiteY0" fmla="*/ 0 h 5254048"/>
              <a:gd name="connsiteX1" fmla="*/ 12223394 w 12223394"/>
              <a:gd name="connsiteY1" fmla="*/ 4801764 h 5254048"/>
              <a:gd name="connsiteX2" fmla="*/ 12223394 w 12223394"/>
              <a:gd name="connsiteY2" fmla="*/ 5254048 h 5254048"/>
              <a:gd name="connsiteX3" fmla="*/ 8107 w 12223394"/>
              <a:gd name="connsiteY3" fmla="*/ 5238006 h 5254048"/>
              <a:gd name="connsiteX4" fmla="*/ 0 w 12223394"/>
              <a:gd name="connsiteY4" fmla="*/ 0 h 5254048"/>
              <a:gd name="connsiteX0" fmla="*/ 0 w 12223394"/>
              <a:gd name="connsiteY0" fmla="*/ 0 h 4841452"/>
              <a:gd name="connsiteX1" fmla="*/ 12223394 w 12223394"/>
              <a:gd name="connsiteY1" fmla="*/ 4389168 h 4841452"/>
              <a:gd name="connsiteX2" fmla="*/ 12223394 w 12223394"/>
              <a:gd name="connsiteY2" fmla="*/ 4841452 h 4841452"/>
              <a:gd name="connsiteX3" fmla="*/ 8107 w 12223394"/>
              <a:gd name="connsiteY3" fmla="*/ 4825410 h 4841452"/>
              <a:gd name="connsiteX4" fmla="*/ 0 w 12223394"/>
              <a:gd name="connsiteY4" fmla="*/ 0 h 4841452"/>
              <a:gd name="connsiteX0" fmla="*/ 3585 w 12215828"/>
              <a:gd name="connsiteY0" fmla="*/ 0 h 4629579"/>
              <a:gd name="connsiteX1" fmla="*/ 12215828 w 12215828"/>
              <a:gd name="connsiteY1" fmla="*/ 4177295 h 4629579"/>
              <a:gd name="connsiteX2" fmla="*/ 12215828 w 12215828"/>
              <a:gd name="connsiteY2" fmla="*/ 4629579 h 4629579"/>
              <a:gd name="connsiteX3" fmla="*/ 541 w 12215828"/>
              <a:gd name="connsiteY3" fmla="*/ 4613537 h 4629579"/>
              <a:gd name="connsiteX4" fmla="*/ 3585 w 12215828"/>
              <a:gd name="connsiteY4" fmla="*/ 0 h 4629579"/>
              <a:gd name="connsiteX0" fmla="*/ 3585 w 12215828"/>
              <a:gd name="connsiteY0" fmla="*/ 0 h 4685336"/>
              <a:gd name="connsiteX1" fmla="*/ 12215828 w 12215828"/>
              <a:gd name="connsiteY1" fmla="*/ 4233052 h 4685336"/>
              <a:gd name="connsiteX2" fmla="*/ 12215828 w 12215828"/>
              <a:gd name="connsiteY2" fmla="*/ 4685336 h 4685336"/>
              <a:gd name="connsiteX3" fmla="*/ 541 w 12215828"/>
              <a:gd name="connsiteY3" fmla="*/ 4669294 h 4685336"/>
              <a:gd name="connsiteX4" fmla="*/ 3585 w 12215828"/>
              <a:gd name="connsiteY4" fmla="*/ 0 h 4685336"/>
              <a:gd name="connsiteX0" fmla="*/ 3585 w 12249282"/>
              <a:gd name="connsiteY0" fmla="*/ 0 h 4685336"/>
              <a:gd name="connsiteX1" fmla="*/ 12249282 w 12249282"/>
              <a:gd name="connsiteY1" fmla="*/ 3842759 h 4685336"/>
              <a:gd name="connsiteX2" fmla="*/ 12215828 w 12249282"/>
              <a:gd name="connsiteY2" fmla="*/ 4685336 h 4685336"/>
              <a:gd name="connsiteX3" fmla="*/ 541 w 12249282"/>
              <a:gd name="connsiteY3" fmla="*/ 4669294 h 4685336"/>
              <a:gd name="connsiteX4" fmla="*/ 3585 w 12249282"/>
              <a:gd name="connsiteY4" fmla="*/ 0 h 4685336"/>
              <a:gd name="connsiteX0" fmla="*/ 0 w 12279151"/>
              <a:gd name="connsiteY0" fmla="*/ 0 h 4573823"/>
              <a:gd name="connsiteX1" fmla="*/ 12279151 w 12279151"/>
              <a:gd name="connsiteY1" fmla="*/ 3731246 h 4573823"/>
              <a:gd name="connsiteX2" fmla="*/ 12245697 w 12279151"/>
              <a:gd name="connsiteY2" fmla="*/ 4573823 h 4573823"/>
              <a:gd name="connsiteX3" fmla="*/ 30410 w 12279151"/>
              <a:gd name="connsiteY3" fmla="*/ 4557781 h 4573823"/>
              <a:gd name="connsiteX4" fmla="*/ 0 w 12279151"/>
              <a:gd name="connsiteY4" fmla="*/ 0 h 4573823"/>
              <a:gd name="connsiteX0" fmla="*/ 0 w 12346058"/>
              <a:gd name="connsiteY0" fmla="*/ 0 h 4573823"/>
              <a:gd name="connsiteX1" fmla="*/ 12346058 w 12346058"/>
              <a:gd name="connsiteY1" fmla="*/ 3541675 h 4573823"/>
              <a:gd name="connsiteX2" fmla="*/ 12245697 w 12346058"/>
              <a:gd name="connsiteY2" fmla="*/ 4573823 h 4573823"/>
              <a:gd name="connsiteX3" fmla="*/ 30410 w 12346058"/>
              <a:gd name="connsiteY3" fmla="*/ 4557781 h 4573823"/>
              <a:gd name="connsiteX4" fmla="*/ 0 w 12346058"/>
              <a:gd name="connsiteY4" fmla="*/ 0 h 4573823"/>
              <a:gd name="connsiteX0" fmla="*/ 0 w 12245697"/>
              <a:gd name="connsiteY0" fmla="*/ 0 h 4573823"/>
              <a:gd name="connsiteX1" fmla="*/ 12211379 w 12245697"/>
              <a:gd name="connsiteY1" fmla="*/ 3492056 h 4573823"/>
              <a:gd name="connsiteX2" fmla="*/ 12245697 w 12245697"/>
              <a:gd name="connsiteY2" fmla="*/ 4573823 h 4573823"/>
              <a:gd name="connsiteX3" fmla="*/ 30410 w 12245697"/>
              <a:gd name="connsiteY3" fmla="*/ 4557781 h 4573823"/>
              <a:gd name="connsiteX4" fmla="*/ 0 w 12245697"/>
              <a:gd name="connsiteY4" fmla="*/ 0 h 4573823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756600 w 12211379"/>
              <a:gd name="connsiteY2" fmla="*/ 4020930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827484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41341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0257 w 12221427"/>
              <a:gd name="connsiteY2" fmla="*/ 4541341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25696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16269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9684 w 12221427"/>
              <a:gd name="connsiteY2" fmla="*/ 4546055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1599482 w 12221427"/>
              <a:gd name="connsiteY2" fmla="*/ 4021269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1733 w 12221427"/>
              <a:gd name="connsiteY2" fmla="*/ 4530152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33052 w 12214722"/>
              <a:gd name="connsiteY0" fmla="*/ 0 h 4546593"/>
              <a:gd name="connsiteX1" fmla="*/ 12214722 w 12214722"/>
              <a:gd name="connsiteY1" fmla="*/ 3486202 h 4546593"/>
              <a:gd name="connsiteX2" fmla="*/ 12205028 w 12214722"/>
              <a:gd name="connsiteY2" fmla="*/ 4514250 h 4546593"/>
              <a:gd name="connsiteX3" fmla="*/ 137 w 12214722"/>
              <a:gd name="connsiteY3" fmla="*/ 4546593 h 4546593"/>
              <a:gd name="connsiteX4" fmla="*/ 33052 w 12214722"/>
              <a:gd name="connsiteY4" fmla="*/ 0 h 4546593"/>
              <a:gd name="connsiteX0" fmla="*/ 25134 w 12214755"/>
              <a:gd name="connsiteY0" fmla="*/ 0 h 4538641"/>
              <a:gd name="connsiteX1" fmla="*/ 12214755 w 12214755"/>
              <a:gd name="connsiteY1" fmla="*/ 3478250 h 4538641"/>
              <a:gd name="connsiteX2" fmla="*/ 12205061 w 12214755"/>
              <a:gd name="connsiteY2" fmla="*/ 4506298 h 4538641"/>
              <a:gd name="connsiteX3" fmla="*/ 170 w 12214755"/>
              <a:gd name="connsiteY3" fmla="*/ 4538641 h 4538641"/>
              <a:gd name="connsiteX4" fmla="*/ 25134 w 12214755"/>
              <a:gd name="connsiteY4" fmla="*/ 0 h 4538641"/>
              <a:gd name="connsiteX0" fmla="*/ 9400 w 12214923"/>
              <a:gd name="connsiteY0" fmla="*/ 0 h 4530690"/>
              <a:gd name="connsiteX1" fmla="*/ 12214923 w 12214923"/>
              <a:gd name="connsiteY1" fmla="*/ 3470299 h 4530690"/>
              <a:gd name="connsiteX2" fmla="*/ 12205229 w 12214923"/>
              <a:gd name="connsiteY2" fmla="*/ 4498347 h 4530690"/>
              <a:gd name="connsiteX3" fmla="*/ 338 w 12214923"/>
              <a:gd name="connsiteY3" fmla="*/ 4530690 h 4530690"/>
              <a:gd name="connsiteX4" fmla="*/ 9400 w 12214923"/>
              <a:gd name="connsiteY4" fmla="*/ 0 h 4530690"/>
              <a:gd name="connsiteX0" fmla="*/ 0 w 12205523"/>
              <a:gd name="connsiteY0" fmla="*/ 0 h 4498347"/>
              <a:gd name="connsiteX1" fmla="*/ 12205523 w 12205523"/>
              <a:gd name="connsiteY1" fmla="*/ 3470299 h 4498347"/>
              <a:gd name="connsiteX2" fmla="*/ 12195829 w 12205523"/>
              <a:gd name="connsiteY2" fmla="*/ 4498347 h 4498347"/>
              <a:gd name="connsiteX3" fmla="*/ 285136 w 12205523"/>
              <a:gd name="connsiteY3" fmla="*/ 4268297 h 4498347"/>
              <a:gd name="connsiteX4" fmla="*/ 0 w 12205523"/>
              <a:gd name="connsiteY4" fmla="*/ 0 h 4498347"/>
              <a:gd name="connsiteX0" fmla="*/ 0 w 12205523"/>
              <a:gd name="connsiteY0" fmla="*/ 0 h 4506836"/>
              <a:gd name="connsiteX1" fmla="*/ 12205523 w 12205523"/>
              <a:gd name="connsiteY1" fmla="*/ 3470299 h 4506836"/>
              <a:gd name="connsiteX2" fmla="*/ 12195829 w 12205523"/>
              <a:gd name="connsiteY2" fmla="*/ 4498347 h 4506836"/>
              <a:gd name="connsiteX3" fmla="*/ 6841 w 12205523"/>
              <a:gd name="connsiteY3" fmla="*/ 4506836 h 4506836"/>
              <a:gd name="connsiteX4" fmla="*/ 0 w 12205523"/>
              <a:gd name="connsiteY4" fmla="*/ 0 h 4506836"/>
              <a:gd name="connsiteX0" fmla="*/ 0 w 12205523"/>
              <a:gd name="connsiteY0" fmla="*/ 0 h 4511047"/>
              <a:gd name="connsiteX1" fmla="*/ 12205523 w 12205523"/>
              <a:gd name="connsiteY1" fmla="*/ 3470299 h 4511047"/>
              <a:gd name="connsiteX2" fmla="*/ 12202179 w 12205523"/>
              <a:gd name="connsiteY2" fmla="*/ 4511047 h 4511047"/>
              <a:gd name="connsiteX3" fmla="*/ 6841 w 12205523"/>
              <a:gd name="connsiteY3" fmla="*/ 4506836 h 4511047"/>
              <a:gd name="connsiteX4" fmla="*/ 0 w 12205523"/>
              <a:gd name="connsiteY4" fmla="*/ 0 h 4511047"/>
              <a:gd name="connsiteX0" fmla="*/ 0 w 12216156"/>
              <a:gd name="connsiteY0" fmla="*/ 0 h 3958154"/>
              <a:gd name="connsiteX1" fmla="*/ 12216156 w 12216156"/>
              <a:gd name="connsiteY1" fmla="*/ 2917406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332614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6156" h="3979419">
                <a:moveTo>
                  <a:pt x="0" y="0"/>
                </a:moveTo>
                <a:lnTo>
                  <a:pt x="12216156" y="2332614"/>
                </a:lnTo>
                <a:cubicBezTo>
                  <a:pt x="12212925" y="2675297"/>
                  <a:pt x="12216043" y="3636736"/>
                  <a:pt x="12212812" y="3979419"/>
                </a:cubicBezTo>
                <a:lnTo>
                  <a:pt x="17474" y="3975208"/>
                </a:lnTo>
                <a:cubicBezTo>
                  <a:pt x="14772" y="2220294"/>
                  <a:pt x="2702" y="1754914"/>
                  <a:pt x="0" y="0"/>
                </a:cubicBezTo>
                <a:close/>
              </a:path>
            </a:pathLst>
          </a:custGeom>
          <a:solidFill>
            <a:srgbClr val="F897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4" name="Triangle 6"/>
          <p:cNvSpPr/>
          <p:nvPr userDrawn="1"/>
        </p:nvSpPr>
        <p:spPr>
          <a:xfrm rot="10800000">
            <a:off x="7654344" y="-12651"/>
            <a:ext cx="1493837" cy="1991922"/>
          </a:xfrm>
          <a:custGeom>
            <a:avLst/>
            <a:gdLst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91922 h 1991922"/>
              <a:gd name="connsiteX3" fmla="*/ 0 w 1991783"/>
              <a:gd name="connsiteY3" fmla="*/ 1991922 h 1991922"/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79222 h 1991922"/>
              <a:gd name="connsiteX3" fmla="*/ 0 w 1991783"/>
              <a:gd name="connsiteY3" fmla="*/ 1991922 h 1991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1783" h="1991922">
                <a:moveTo>
                  <a:pt x="0" y="1991922"/>
                </a:moveTo>
                <a:lnTo>
                  <a:pt x="0" y="0"/>
                </a:lnTo>
                <a:lnTo>
                  <a:pt x="1991783" y="1979222"/>
                </a:lnTo>
                <a:lnTo>
                  <a:pt x="0" y="1991922"/>
                </a:lnTo>
                <a:close/>
              </a:path>
            </a:pathLst>
          </a:custGeom>
          <a:solidFill>
            <a:srgbClr val="132B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2908" y="190096"/>
            <a:ext cx="518883" cy="69050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736290D3-3F73-414B-813C-5AE8DF569C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0747" y="3785082"/>
            <a:ext cx="3395490" cy="738664"/>
          </a:xfrm>
          <a:prstGeom prst="rect">
            <a:avLst/>
          </a:prstGeom>
        </p:spPr>
        <p:txBody>
          <a:bodyPr vert="horz" lIns="0" tIns="0" rIns="0" bIns="0" anchor="ctr" anchorCtr="0">
            <a:noAutofit/>
          </a:bodyPr>
          <a:lstStyle>
            <a:lvl1pPr algn="l">
              <a:lnSpc>
                <a:spcPct val="100000"/>
              </a:lnSpc>
              <a:defRPr sz="3000" b="1" i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n-US" dirty="0"/>
              <a:t>Fusion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92734B04-2495-034B-BBF5-CD5BC95FD8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0746" y="4594103"/>
            <a:ext cx="6551054" cy="1287122"/>
          </a:xfrm>
        </p:spPr>
        <p:txBody>
          <a:bodyPr lIns="0" tIns="0" rIns="0" bIns="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Click to add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CDEDA6D6-6318-9C43-825E-D040F2EB4E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0747" y="5949819"/>
            <a:ext cx="4414507" cy="635279"/>
          </a:xfrm>
        </p:spPr>
        <p:txBody>
          <a:bodyPr lIns="0" tIns="0" rIns="0" bIns="0">
            <a:normAutofit/>
          </a:bodyPr>
          <a:lstStyle>
            <a:lvl1pPr>
              <a:defRPr sz="1500" b="1" i="0" baseline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134D4C1-DA62-1446-9FB9-192482C4901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9549" y="6121696"/>
            <a:ext cx="1152240" cy="64164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EC88E45-03B1-D549-8FD1-02E013183CDA}"/>
              </a:ext>
            </a:extLst>
          </p:cNvPr>
          <p:cNvSpPr txBox="1"/>
          <p:nvPr userDrawn="1"/>
        </p:nvSpPr>
        <p:spPr>
          <a:xfrm>
            <a:off x="4720855" y="6474493"/>
            <a:ext cx="2882543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3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This work was part funded by the RCUK Energy Programme [grant number EP/P012450/1]. This work has been carried out within the framework of the EUROfusion Consortium and has received funding from the Euratom research and training programme 2014-2018 under grant agreement No 633053. The views and opinions expressed herein do not necessarily reflect those of the European Commission. </a:t>
            </a:r>
          </a:p>
        </p:txBody>
      </p:sp>
      <p:pic>
        <p:nvPicPr>
          <p:cNvPr id="28" name="Picture 3">
            <a:extLst>
              <a:ext uri="{FF2B5EF4-FFF2-40B4-BE49-F238E27FC236}">
                <a16:creationId xmlns:a16="http://schemas.microsoft.com/office/drawing/2014/main" id="{A474AFFF-4D0E-4043-B085-FC760C8E75D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42379" y="6121696"/>
            <a:ext cx="470094" cy="33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04EB709-9DDD-BA45-8DEF-E1BD7A6AABC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114" y="6153935"/>
            <a:ext cx="826992" cy="26185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0A6E639-EC73-F84A-80B9-9AFD50A4559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1483" y="6163830"/>
            <a:ext cx="267359" cy="2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81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custom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>
            <a:off x="-14197" y="2886833"/>
            <a:ext cx="9162118" cy="3979419"/>
          </a:xfrm>
          <a:custGeom>
            <a:avLst/>
            <a:gdLst>
              <a:gd name="connsiteX0" fmla="*/ 0 w 12260826"/>
              <a:gd name="connsiteY0" fmla="*/ 0 h 5270090"/>
              <a:gd name="connsiteX1" fmla="*/ 12260826 w 12260826"/>
              <a:gd name="connsiteY1" fmla="*/ 4817806 h 5270090"/>
              <a:gd name="connsiteX2" fmla="*/ 12260826 w 12260826"/>
              <a:gd name="connsiteY2" fmla="*/ 5270090 h 5270090"/>
              <a:gd name="connsiteX3" fmla="*/ 29497 w 12260826"/>
              <a:gd name="connsiteY3" fmla="*/ 5270090 h 5270090"/>
              <a:gd name="connsiteX4" fmla="*/ 0 w 12260826"/>
              <a:gd name="connsiteY4" fmla="*/ 0 h 5270090"/>
              <a:gd name="connsiteX0" fmla="*/ 7935 w 12231329"/>
              <a:gd name="connsiteY0" fmla="*/ 0 h 5254048"/>
              <a:gd name="connsiteX1" fmla="*/ 12231329 w 12231329"/>
              <a:gd name="connsiteY1" fmla="*/ 4801764 h 5254048"/>
              <a:gd name="connsiteX2" fmla="*/ 12231329 w 12231329"/>
              <a:gd name="connsiteY2" fmla="*/ 5254048 h 5254048"/>
              <a:gd name="connsiteX3" fmla="*/ 0 w 12231329"/>
              <a:gd name="connsiteY3" fmla="*/ 5254048 h 5254048"/>
              <a:gd name="connsiteX4" fmla="*/ 7935 w 12231329"/>
              <a:gd name="connsiteY4" fmla="*/ 0 h 5254048"/>
              <a:gd name="connsiteX0" fmla="*/ 0 w 12223394"/>
              <a:gd name="connsiteY0" fmla="*/ 0 h 5259395"/>
              <a:gd name="connsiteX1" fmla="*/ 12223394 w 12223394"/>
              <a:gd name="connsiteY1" fmla="*/ 4801764 h 5259395"/>
              <a:gd name="connsiteX2" fmla="*/ 12223394 w 12223394"/>
              <a:gd name="connsiteY2" fmla="*/ 5254048 h 5259395"/>
              <a:gd name="connsiteX3" fmla="*/ 72276 w 12223394"/>
              <a:gd name="connsiteY3" fmla="*/ 5259395 h 5259395"/>
              <a:gd name="connsiteX4" fmla="*/ 0 w 12223394"/>
              <a:gd name="connsiteY4" fmla="*/ 0 h 5259395"/>
              <a:gd name="connsiteX0" fmla="*/ 0 w 12223394"/>
              <a:gd name="connsiteY0" fmla="*/ 0 h 5264743"/>
              <a:gd name="connsiteX1" fmla="*/ 12223394 w 12223394"/>
              <a:gd name="connsiteY1" fmla="*/ 4801764 h 5264743"/>
              <a:gd name="connsiteX2" fmla="*/ 12223394 w 12223394"/>
              <a:gd name="connsiteY2" fmla="*/ 5254048 h 5264743"/>
              <a:gd name="connsiteX3" fmla="*/ 8107 w 12223394"/>
              <a:gd name="connsiteY3" fmla="*/ 5264743 h 5264743"/>
              <a:gd name="connsiteX4" fmla="*/ 0 w 12223394"/>
              <a:gd name="connsiteY4" fmla="*/ 0 h 5264743"/>
              <a:gd name="connsiteX0" fmla="*/ 0 w 12223394"/>
              <a:gd name="connsiteY0" fmla="*/ 0 h 5254048"/>
              <a:gd name="connsiteX1" fmla="*/ 12223394 w 12223394"/>
              <a:gd name="connsiteY1" fmla="*/ 4801764 h 5254048"/>
              <a:gd name="connsiteX2" fmla="*/ 12223394 w 12223394"/>
              <a:gd name="connsiteY2" fmla="*/ 5254048 h 5254048"/>
              <a:gd name="connsiteX3" fmla="*/ 8107 w 12223394"/>
              <a:gd name="connsiteY3" fmla="*/ 5238006 h 5254048"/>
              <a:gd name="connsiteX4" fmla="*/ 0 w 12223394"/>
              <a:gd name="connsiteY4" fmla="*/ 0 h 5254048"/>
              <a:gd name="connsiteX0" fmla="*/ 0 w 12223394"/>
              <a:gd name="connsiteY0" fmla="*/ 0 h 4841452"/>
              <a:gd name="connsiteX1" fmla="*/ 12223394 w 12223394"/>
              <a:gd name="connsiteY1" fmla="*/ 4389168 h 4841452"/>
              <a:gd name="connsiteX2" fmla="*/ 12223394 w 12223394"/>
              <a:gd name="connsiteY2" fmla="*/ 4841452 h 4841452"/>
              <a:gd name="connsiteX3" fmla="*/ 8107 w 12223394"/>
              <a:gd name="connsiteY3" fmla="*/ 4825410 h 4841452"/>
              <a:gd name="connsiteX4" fmla="*/ 0 w 12223394"/>
              <a:gd name="connsiteY4" fmla="*/ 0 h 4841452"/>
              <a:gd name="connsiteX0" fmla="*/ 3585 w 12215828"/>
              <a:gd name="connsiteY0" fmla="*/ 0 h 4629579"/>
              <a:gd name="connsiteX1" fmla="*/ 12215828 w 12215828"/>
              <a:gd name="connsiteY1" fmla="*/ 4177295 h 4629579"/>
              <a:gd name="connsiteX2" fmla="*/ 12215828 w 12215828"/>
              <a:gd name="connsiteY2" fmla="*/ 4629579 h 4629579"/>
              <a:gd name="connsiteX3" fmla="*/ 541 w 12215828"/>
              <a:gd name="connsiteY3" fmla="*/ 4613537 h 4629579"/>
              <a:gd name="connsiteX4" fmla="*/ 3585 w 12215828"/>
              <a:gd name="connsiteY4" fmla="*/ 0 h 4629579"/>
              <a:gd name="connsiteX0" fmla="*/ 3585 w 12215828"/>
              <a:gd name="connsiteY0" fmla="*/ 0 h 4685336"/>
              <a:gd name="connsiteX1" fmla="*/ 12215828 w 12215828"/>
              <a:gd name="connsiteY1" fmla="*/ 4233052 h 4685336"/>
              <a:gd name="connsiteX2" fmla="*/ 12215828 w 12215828"/>
              <a:gd name="connsiteY2" fmla="*/ 4685336 h 4685336"/>
              <a:gd name="connsiteX3" fmla="*/ 541 w 12215828"/>
              <a:gd name="connsiteY3" fmla="*/ 4669294 h 4685336"/>
              <a:gd name="connsiteX4" fmla="*/ 3585 w 12215828"/>
              <a:gd name="connsiteY4" fmla="*/ 0 h 4685336"/>
              <a:gd name="connsiteX0" fmla="*/ 3585 w 12249282"/>
              <a:gd name="connsiteY0" fmla="*/ 0 h 4685336"/>
              <a:gd name="connsiteX1" fmla="*/ 12249282 w 12249282"/>
              <a:gd name="connsiteY1" fmla="*/ 3842759 h 4685336"/>
              <a:gd name="connsiteX2" fmla="*/ 12215828 w 12249282"/>
              <a:gd name="connsiteY2" fmla="*/ 4685336 h 4685336"/>
              <a:gd name="connsiteX3" fmla="*/ 541 w 12249282"/>
              <a:gd name="connsiteY3" fmla="*/ 4669294 h 4685336"/>
              <a:gd name="connsiteX4" fmla="*/ 3585 w 12249282"/>
              <a:gd name="connsiteY4" fmla="*/ 0 h 4685336"/>
              <a:gd name="connsiteX0" fmla="*/ 0 w 12279151"/>
              <a:gd name="connsiteY0" fmla="*/ 0 h 4573823"/>
              <a:gd name="connsiteX1" fmla="*/ 12279151 w 12279151"/>
              <a:gd name="connsiteY1" fmla="*/ 3731246 h 4573823"/>
              <a:gd name="connsiteX2" fmla="*/ 12245697 w 12279151"/>
              <a:gd name="connsiteY2" fmla="*/ 4573823 h 4573823"/>
              <a:gd name="connsiteX3" fmla="*/ 30410 w 12279151"/>
              <a:gd name="connsiteY3" fmla="*/ 4557781 h 4573823"/>
              <a:gd name="connsiteX4" fmla="*/ 0 w 12279151"/>
              <a:gd name="connsiteY4" fmla="*/ 0 h 4573823"/>
              <a:gd name="connsiteX0" fmla="*/ 0 w 12346058"/>
              <a:gd name="connsiteY0" fmla="*/ 0 h 4573823"/>
              <a:gd name="connsiteX1" fmla="*/ 12346058 w 12346058"/>
              <a:gd name="connsiteY1" fmla="*/ 3541675 h 4573823"/>
              <a:gd name="connsiteX2" fmla="*/ 12245697 w 12346058"/>
              <a:gd name="connsiteY2" fmla="*/ 4573823 h 4573823"/>
              <a:gd name="connsiteX3" fmla="*/ 30410 w 12346058"/>
              <a:gd name="connsiteY3" fmla="*/ 4557781 h 4573823"/>
              <a:gd name="connsiteX4" fmla="*/ 0 w 12346058"/>
              <a:gd name="connsiteY4" fmla="*/ 0 h 4573823"/>
              <a:gd name="connsiteX0" fmla="*/ 0 w 12245697"/>
              <a:gd name="connsiteY0" fmla="*/ 0 h 4573823"/>
              <a:gd name="connsiteX1" fmla="*/ 12211379 w 12245697"/>
              <a:gd name="connsiteY1" fmla="*/ 3492056 h 4573823"/>
              <a:gd name="connsiteX2" fmla="*/ 12245697 w 12245697"/>
              <a:gd name="connsiteY2" fmla="*/ 4573823 h 4573823"/>
              <a:gd name="connsiteX3" fmla="*/ 30410 w 12245697"/>
              <a:gd name="connsiteY3" fmla="*/ 4557781 h 4573823"/>
              <a:gd name="connsiteX4" fmla="*/ 0 w 12245697"/>
              <a:gd name="connsiteY4" fmla="*/ 0 h 4573823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756600 w 12211379"/>
              <a:gd name="connsiteY2" fmla="*/ 4020930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1827484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31293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11379"/>
              <a:gd name="connsiteY0" fmla="*/ 0 h 4557781"/>
              <a:gd name="connsiteX1" fmla="*/ 12211379 w 12211379"/>
              <a:gd name="connsiteY1" fmla="*/ 3492056 h 4557781"/>
              <a:gd name="connsiteX2" fmla="*/ 12210257 w 12211379"/>
              <a:gd name="connsiteY2" fmla="*/ 4541341 h 4557781"/>
              <a:gd name="connsiteX3" fmla="*/ 30410 w 12211379"/>
              <a:gd name="connsiteY3" fmla="*/ 4557781 h 4557781"/>
              <a:gd name="connsiteX4" fmla="*/ 0 w 12211379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0257 w 12221427"/>
              <a:gd name="connsiteY2" fmla="*/ 4541341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30410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25696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57781"/>
              <a:gd name="connsiteX1" fmla="*/ 12221427 w 12221427"/>
              <a:gd name="connsiteY1" fmla="*/ 3502104 h 4557781"/>
              <a:gd name="connsiteX2" fmla="*/ 12219684 w 12221427"/>
              <a:gd name="connsiteY2" fmla="*/ 4546055 h 4557781"/>
              <a:gd name="connsiteX3" fmla="*/ 16269 w 12221427"/>
              <a:gd name="connsiteY3" fmla="*/ 4557781 h 4557781"/>
              <a:gd name="connsiteX4" fmla="*/ 0 w 12221427"/>
              <a:gd name="connsiteY4" fmla="*/ 0 h 4557781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9684 w 12221427"/>
              <a:gd name="connsiteY2" fmla="*/ 4546055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1599482 w 12221427"/>
              <a:gd name="connsiteY2" fmla="*/ 4021269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0 w 12221427"/>
              <a:gd name="connsiteY0" fmla="*/ 0 h 4562495"/>
              <a:gd name="connsiteX1" fmla="*/ 12221427 w 12221427"/>
              <a:gd name="connsiteY1" fmla="*/ 3502104 h 4562495"/>
              <a:gd name="connsiteX2" fmla="*/ 12211733 w 12221427"/>
              <a:gd name="connsiteY2" fmla="*/ 4530152 h 4562495"/>
              <a:gd name="connsiteX3" fmla="*/ 6842 w 12221427"/>
              <a:gd name="connsiteY3" fmla="*/ 4562495 h 4562495"/>
              <a:gd name="connsiteX4" fmla="*/ 0 w 12221427"/>
              <a:gd name="connsiteY4" fmla="*/ 0 h 4562495"/>
              <a:gd name="connsiteX0" fmla="*/ 33052 w 12214722"/>
              <a:gd name="connsiteY0" fmla="*/ 0 h 4546593"/>
              <a:gd name="connsiteX1" fmla="*/ 12214722 w 12214722"/>
              <a:gd name="connsiteY1" fmla="*/ 3486202 h 4546593"/>
              <a:gd name="connsiteX2" fmla="*/ 12205028 w 12214722"/>
              <a:gd name="connsiteY2" fmla="*/ 4514250 h 4546593"/>
              <a:gd name="connsiteX3" fmla="*/ 137 w 12214722"/>
              <a:gd name="connsiteY3" fmla="*/ 4546593 h 4546593"/>
              <a:gd name="connsiteX4" fmla="*/ 33052 w 12214722"/>
              <a:gd name="connsiteY4" fmla="*/ 0 h 4546593"/>
              <a:gd name="connsiteX0" fmla="*/ 25134 w 12214755"/>
              <a:gd name="connsiteY0" fmla="*/ 0 h 4538641"/>
              <a:gd name="connsiteX1" fmla="*/ 12214755 w 12214755"/>
              <a:gd name="connsiteY1" fmla="*/ 3478250 h 4538641"/>
              <a:gd name="connsiteX2" fmla="*/ 12205061 w 12214755"/>
              <a:gd name="connsiteY2" fmla="*/ 4506298 h 4538641"/>
              <a:gd name="connsiteX3" fmla="*/ 170 w 12214755"/>
              <a:gd name="connsiteY3" fmla="*/ 4538641 h 4538641"/>
              <a:gd name="connsiteX4" fmla="*/ 25134 w 12214755"/>
              <a:gd name="connsiteY4" fmla="*/ 0 h 4538641"/>
              <a:gd name="connsiteX0" fmla="*/ 9400 w 12214923"/>
              <a:gd name="connsiteY0" fmla="*/ 0 h 4530690"/>
              <a:gd name="connsiteX1" fmla="*/ 12214923 w 12214923"/>
              <a:gd name="connsiteY1" fmla="*/ 3470299 h 4530690"/>
              <a:gd name="connsiteX2" fmla="*/ 12205229 w 12214923"/>
              <a:gd name="connsiteY2" fmla="*/ 4498347 h 4530690"/>
              <a:gd name="connsiteX3" fmla="*/ 338 w 12214923"/>
              <a:gd name="connsiteY3" fmla="*/ 4530690 h 4530690"/>
              <a:gd name="connsiteX4" fmla="*/ 9400 w 12214923"/>
              <a:gd name="connsiteY4" fmla="*/ 0 h 4530690"/>
              <a:gd name="connsiteX0" fmla="*/ 0 w 12205523"/>
              <a:gd name="connsiteY0" fmla="*/ 0 h 4498347"/>
              <a:gd name="connsiteX1" fmla="*/ 12205523 w 12205523"/>
              <a:gd name="connsiteY1" fmla="*/ 3470299 h 4498347"/>
              <a:gd name="connsiteX2" fmla="*/ 12195829 w 12205523"/>
              <a:gd name="connsiteY2" fmla="*/ 4498347 h 4498347"/>
              <a:gd name="connsiteX3" fmla="*/ 285136 w 12205523"/>
              <a:gd name="connsiteY3" fmla="*/ 4268297 h 4498347"/>
              <a:gd name="connsiteX4" fmla="*/ 0 w 12205523"/>
              <a:gd name="connsiteY4" fmla="*/ 0 h 4498347"/>
              <a:gd name="connsiteX0" fmla="*/ 0 w 12205523"/>
              <a:gd name="connsiteY0" fmla="*/ 0 h 4506836"/>
              <a:gd name="connsiteX1" fmla="*/ 12205523 w 12205523"/>
              <a:gd name="connsiteY1" fmla="*/ 3470299 h 4506836"/>
              <a:gd name="connsiteX2" fmla="*/ 12195829 w 12205523"/>
              <a:gd name="connsiteY2" fmla="*/ 4498347 h 4506836"/>
              <a:gd name="connsiteX3" fmla="*/ 6841 w 12205523"/>
              <a:gd name="connsiteY3" fmla="*/ 4506836 h 4506836"/>
              <a:gd name="connsiteX4" fmla="*/ 0 w 12205523"/>
              <a:gd name="connsiteY4" fmla="*/ 0 h 4506836"/>
              <a:gd name="connsiteX0" fmla="*/ 0 w 12205523"/>
              <a:gd name="connsiteY0" fmla="*/ 0 h 4511047"/>
              <a:gd name="connsiteX1" fmla="*/ 12205523 w 12205523"/>
              <a:gd name="connsiteY1" fmla="*/ 3470299 h 4511047"/>
              <a:gd name="connsiteX2" fmla="*/ 12202179 w 12205523"/>
              <a:gd name="connsiteY2" fmla="*/ 4511047 h 4511047"/>
              <a:gd name="connsiteX3" fmla="*/ 6841 w 12205523"/>
              <a:gd name="connsiteY3" fmla="*/ 4506836 h 4511047"/>
              <a:gd name="connsiteX4" fmla="*/ 0 w 12205523"/>
              <a:gd name="connsiteY4" fmla="*/ 0 h 4511047"/>
              <a:gd name="connsiteX0" fmla="*/ 0 w 12216156"/>
              <a:gd name="connsiteY0" fmla="*/ 0 h 3958154"/>
              <a:gd name="connsiteX1" fmla="*/ 12216156 w 12216156"/>
              <a:gd name="connsiteY1" fmla="*/ 2917406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58154"/>
              <a:gd name="connsiteX1" fmla="*/ 12216156 w 12216156"/>
              <a:gd name="connsiteY1" fmla="*/ 2715387 h 3958154"/>
              <a:gd name="connsiteX2" fmla="*/ 12212812 w 12216156"/>
              <a:gd name="connsiteY2" fmla="*/ 3958154 h 3958154"/>
              <a:gd name="connsiteX3" fmla="*/ 17474 w 12216156"/>
              <a:gd name="connsiteY3" fmla="*/ 3953943 h 3958154"/>
              <a:gd name="connsiteX4" fmla="*/ 0 w 12216156"/>
              <a:gd name="connsiteY4" fmla="*/ 0 h 3958154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736652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  <a:gd name="connsiteX0" fmla="*/ 0 w 12216156"/>
              <a:gd name="connsiteY0" fmla="*/ 0 h 3979419"/>
              <a:gd name="connsiteX1" fmla="*/ 12216156 w 12216156"/>
              <a:gd name="connsiteY1" fmla="*/ 2332614 h 3979419"/>
              <a:gd name="connsiteX2" fmla="*/ 12212812 w 12216156"/>
              <a:gd name="connsiteY2" fmla="*/ 3979419 h 3979419"/>
              <a:gd name="connsiteX3" fmla="*/ 17474 w 12216156"/>
              <a:gd name="connsiteY3" fmla="*/ 3975208 h 3979419"/>
              <a:gd name="connsiteX4" fmla="*/ 0 w 12216156"/>
              <a:gd name="connsiteY4" fmla="*/ 0 h 3979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6156" h="3979419">
                <a:moveTo>
                  <a:pt x="0" y="0"/>
                </a:moveTo>
                <a:lnTo>
                  <a:pt x="12216156" y="2332614"/>
                </a:lnTo>
                <a:cubicBezTo>
                  <a:pt x="12212925" y="2675297"/>
                  <a:pt x="12216043" y="3636736"/>
                  <a:pt x="12212812" y="3979419"/>
                </a:cubicBezTo>
                <a:lnTo>
                  <a:pt x="17474" y="3975208"/>
                </a:lnTo>
                <a:cubicBezTo>
                  <a:pt x="14772" y="2220294"/>
                  <a:pt x="2702" y="1754914"/>
                  <a:pt x="0" y="0"/>
                </a:cubicBezTo>
                <a:close/>
              </a:path>
            </a:pathLst>
          </a:custGeom>
          <a:solidFill>
            <a:srgbClr val="F897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4" name="Triangle 6"/>
          <p:cNvSpPr/>
          <p:nvPr userDrawn="1"/>
        </p:nvSpPr>
        <p:spPr>
          <a:xfrm rot="10800000">
            <a:off x="7654344" y="-12651"/>
            <a:ext cx="1493837" cy="1991922"/>
          </a:xfrm>
          <a:custGeom>
            <a:avLst/>
            <a:gdLst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91922 h 1991922"/>
              <a:gd name="connsiteX3" fmla="*/ 0 w 1991783"/>
              <a:gd name="connsiteY3" fmla="*/ 1991922 h 1991922"/>
              <a:gd name="connsiteX0" fmla="*/ 0 w 1991783"/>
              <a:gd name="connsiteY0" fmla="*/ 1991922 h 1991922"/>
              <a:gd name="connsiteX1" fmla="*/ 0 w 1991783"/>
              <a:gd name="connsiteY1" fmla="*/ 0 h 1991922"/>
              <a:gd name="connsiteX2" fmla="*/ 1991783 w 1991783"/>
              <a:gd name="connsiteY2" fmla="*/ 1979222 h 1991922"/>
              <a:gd name="connsiteX3" fmla="*/ 0 w 1991783"/>
              <a:gd name="connsiteY3" fmla="*/ 1991922 h 1991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1783" h="1991922">
                <a:moveTo>
                  <a:pt x="0" y="1991922"/>
                </a:moveTo>
                <a:lnTo>
                  <a:pt x="0" y="0"/>
                </a:lnTo>
                <a:lnTo>
                  <a:pt x="1991783" y="1979222"/>
                </a:lnTo>
                <a:lnTo>
                  <a:pt x="0" y="1991922"/>
                </a:lnTo>
                <a:close/>
              </a:path>
            </a:pathLst>
          </a:custGeom>
          <a:solidFill>
            <a:srgbClr val="132B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2908" y="190096"/>
            <a:ext cx="518883" cy="690506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" y="-12699"/>
            <a:ext cx="9151559" cy="5246988"/>
          </a:xfrm>
          <a:custGeom>
            <a:avLst/>
            <a:gdLst>
              <a:gd name="connsiteX0" fmla="*/ 0 w 12196763"/>
              <a:gd name="connsiteY0" fmla="*/ 0 h 5225723"/>
              <a:gd name="connsiteX1" fmla="*/ 10202575 w 12196763"/>
              <a:gd name="connsiteY1" fmla="*/ 0 h 5225723"/>
              <a:gd name="connsiteX2" fmla="*/ 12196763 w 12196763"/>
              <a:gd name="connsiteY2" fmla="*/ 1994188 h 5225723"/>
              <a:gd name="connsiteX3" fmla="*/ 12196763 w 12196763"/>
              <a:gd name="connsiteY3" fmla="*/ 5225723 h 5225723"/>
              <a:gd name="connsiteX4" fmla="*/ 0 w 12196763"/>
              <a:gd name="connsiteY4" fmla="*/ 5225723 h 5225723"/>
              <a:gd name="connsiteX5" fmla="*/ 0 w 12196763"/>
              <a:gd name="connsiteY5" fmla="*/ 0 h 5225723"/>
              <a:gd name="connsiteX6" fmla="*/ 0 w 12196763"/>
              <a:gd name="connsiteY6" fmla="*/ 0 h 5225723"/>
              <a:gd name="connsiteX0" fmla="*/ 0 w 12196763"/>
              <a:gd name="connsiteY0" fmla="*/ 0 h 5225723"/>
              <a:gd name="connsiteX1" fmla="*/ 10202575 w 12196763"/>
              <a:gd name="connsiteY1" fmla="*/ 0 h 5225723"/>
              <a:gd name="connsiteX2" fmla="*/ 12196763 w 12196763"/>
              <a:gd name="connsiteY2" fmla="*/ 1994188 h 5225723"/>
              <a:gd name="connsiteX3" fmla="*/ 12196763 w 12196763"/>
              <a:gd name="connsiteY3" fmla="*/ 5225723 h 5225723"/>
              <a:gd name="connsiteX4" fmla="*/ 0 w 12196763"/>
              <a:gd name="connsiteY4" fmla="*/ 2916156 h 5225723"/>
              <a:gd name="connsiteX5" fmla="*/ 0 w 12196763"/>
              <a:gd name="connsiteY5" fmla="*/ 0 h 5225723"/>
              <a:gd name="connsiteX6" fmla="*/ 0 w 12196763"/>
              <a:gd name="connsiteY6" fmla="*/ 0 h 5225723"/>
              <a:gd name="connsiteX0" fmla="*/ 0 w 12202079"/>
              <a:gd name="connsiteY0" fmla="*/ 0 h 5246988"/>
              <a:gd name="connsiteX1" fmla="*/ 10202575 w 12202079"/>
              <a:gd name="connsiteY1" fmla="*/ 0 h 5246988"/>
              <a:gd name="connsiteX2" fmla="*/ 12196763 w 12202079"/>
              <a:gd name="connsiteY2" fmla="*/ 1994188 h 5246988"/>
              <a:gd name="connsiteX3" fmla="*/ 12202079 w 12202079"/>
              <a:gd name="connsiteY3" fmla="*/ 5246988 h 5246988"/>
              <a:gd name="connsiteX4" fmla="*/ 0 w 12202079"/>
              <a:gd name="connsiteY4" fmla="*/ 2916156 h 5246988"/>
              <a:gd name="connsiteX5" fmla="*/ 0 w 12202079"/>
              <a:gd name="connsiteY5" fmla="*/ 0 h 5246988"/>
              <a:gd name="connsiteX6" fmla="*/ 0 w 12202079"/>
              <a:gd name="connsiteY6" fmla="*/ 0 h 524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2079" h="5246988">
                <a:moveTo>
                  <a:pt x="0" y="0"/>
                </a:moveTo>
                <a:lnTo>
                  <a:pt x="10202575" y="0"/>
                </a:lnTo>
                <a:lnTo>
                  <a:pt x="12196763" y="1994188"/>
                </a:lnTo>
                <a:lnTo>
                  <a:pt x="12202079" y="5246988"/>
                </a:lnTo>
                <a:lnTo>
                  <a:pt x="0" y="291615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6FE3DE1-7FE6-3640-89A9-31403F859CB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0747" y="3785082"/>
            <a:ext cx="3395490" cy="738664"/>
          </a:xfrm>
          <a:prstGeom prst="rect">
            <a:avLst/>
          </a:prstGeom>
        </p:spPr>
        <p:txBody>
          <a:bodyPr vert="horz" lIns="0" tIns="0" rIns="0" bIns="0" anchor="ctr" anchorCtr="0">
            <a:noAutofit/>
          </a:bodyPr>
          <a:lstStyle>
            <a:lvl1pPr algn="l">
              <a:lnSpc>
                <a:spcPct val="100000"/>
              </a:lnSpc>
              <a:defRPr sz="3000" b="1" i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n-US" dirty="0"/>
              <a:t>Fusion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EDC74169-C180-1B42-98A4-0E5CDFB0D0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0746" y="4594103"/>
            <a:ext cx="6551054" cy="1287122"/>
          </a:xfrm>
        </p:spPr>
        <p:txBody>
          <a:bodyPr lIns="0" tIns="0" rIns="0" bIns="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Click to add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EF6E379D-BFD0-C945-BA21-6B2A014A22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0747" y="5949819"/>
            <a:ext cx="4414507" cy="635279"/>
          </a:xfrm>
        </p:spPr>
        <p:txBody>
          <a:bodyPr lIns="0" tIns="0" rIns="0" bIns="0">
            <a:normAutofit/>
          </a:bodyPr>
          <a:lstStyle>
            <a:lvl1pPr>
              <a:defRPr sz="1500" b="1" i="0" baseline="0">
                <a:solidFill>
                  <a:srgbClr val="132B4E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9C44F4E-0BCB-9B4C-969B-9EE9FE143C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9549" y="6121696"/>
            <a:ext cx="1152240" cy="64164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DBD5D9A-C607-ED45-812C-9FCD66543218}"/>
              </a:ext>
            </a:extLst>
          </p:cNvPr>
          <p:cNvSpPr txBox="1"/>
          <p:nvPr userDrawn="1"/>
        </p:nvSpPr>
        <p:spPr>
          <a:xfrm>
            <a:off x="4720855" y="6474493"/>
            <a:ext cx="2882543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3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This work was part funded by the RCUK Energy Programme [grant number EP/P012450/1]. This work has been carried out within the framework of the EUROfusion Consortium and has received funding from the Euratom research and training programme 2014-2018 under grant agreement No 633053. The views and opinions expressed herein do not necessarily reflect those of the European Commission. </a:t>
            </a:r>
          </a:p>
        </p:txBody>
      </p:sp>
      <p:pic>
        <p:nvPicPr>
          <p:cNvPr id="28" name="Picture 3">
            <a:extLst>
              <a:ext uri="{FF2B5EF4-FFF2-40B4-BE49-F238E27FC236}">
                <a16:creationId xmlns:a16="http://schemas.microsoft.com/office/drawing/2014/main" id="{862BE39C-5A6F-DD45-9F92-CCB57FC5662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42379" y="6121696"/>
            <a:ext cx="470094" cy="33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DD9ED43-25E8-0941-AB8D-37C1C192D38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114" y="6153935"/>
            <a:ext cx="826992" cy="26185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2F34DCD-F3D5-3941-8C13-C4F76CE258C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1483" y="6163830"/>
            <a:ext cx="267359" cy="2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18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en-GB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10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  <a:endParaRPr lang="en-GB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fld id="{F0DB6601-9BDA-44E0-B941-AAF17A0726E5}" type="datetimeFigureOut">
              <a:rPr lang="en-GB" altLang="en-US">
                <a:ea typeface="ＭＳ Ｐゴシック" pitchFamily="34" charset="-128"/>
              </a:rPr>
              <a:pPr defTabSz="457200" fontAlgn="base">
                <a:spcBef>
                  <a:spcPct val="0"/>
                </a:spcBef>
                <a:spcAft>
                  <a:spcPct val="0"/>
                </a:spcAft>
                <a:defRPr/>
              </a:pPr>
              <a:t>14/11/2019</a:t>
            </a:fld>
            <a:endParaRPr lang="en-GB" altLang="en-US">
              <a:ea typeface="ＭＳ Ｐゴシック" pitchFamily="34" charset="-128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>
              <a:ea typeface="ＭＳ Ｐゴシック" pitchFamily="34" charset="-12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fld id="{496B9993-C882-407F-B616-41DC972A5E4D}" type="slidenum">
              <a:rPr lang="en-GB" altLang="en-US">
                <a:ea typeface="ＭＳ Ｐゴシック" pitchFamily="34" charset="-128"/>
              </a:rPr>
              <a:pPr defTabSz="4572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altLang="en-US">
              <a:ea typeface="ＭＳ Ｐゴシック" pitchFamily="34" charset="-128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5992813"/>
            <a:ext cx="9144000" cy="865187"/>
          </a:xfrm>
          <a:prstGeom prst="rect">
            <a:avLst/>
          </a:prstGeom>
          <a:solidFill>
            <a:srgbClr val="003A6D"/>
          </a:solidFill>
          <a:ln w="9525">
            <a:solidFill>
              <a:srgbClr val="003A6D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>
              <a:solidFill>
                <a:srgbClr val="003A6D"/>
              </a:solidFill>
            </a:endParaRPr>
          </a:p>
        </p:txBody>
      </p:sp>
      <p:pic>
        <p:nvPicPr>
          <p:cNvPr id="1032" name="Picture 9" descr="UK AEA_WHITE_AW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638" y="6099175"/>
            <a:ext cx="66992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Slide Number Placeholder 5"/>
          <p:cNvSpPr txBox="1">
            <a:spLocks/>
          </p:cNvSpPr>
          <p:nvPr/>
        </p:nvSpPr>
        <p:spPr>
          <a:xfrm>
            <a:off x="323528" y="6356350"/>
            <a:ext cx="760620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GB" altLang="en-US" sz="1400" dirty="0"/>
              <a:t>M. Coleman – BLUEPRINT v0.0.3</a:t>
            </a:r>
            <a:r>
              <a:rPr lang="en-GB" altLang="en-US" sz="1400" baseline="0" dirty="0"/>
              <a:t>, 20</a:t>
            </a:r>
            <a:r>
              <a:rPr lang="en-GB" altLang="en-US" sz="1400" dirty="0"/>
              <a:t>/05/19   </a:t>
            </a:r>
            <a:fld id="{9B52010F-929D-4F82-93B7-55CE94C2B3C4}" type="slidenum">
              <a:rPr lang="en-GB" altLang="en-US" sz="1400" smtClean="0"/>
              <a:pPr algn="r">
                <a:defRPr/>
              </a:pPr>
              <a:t>‹#›</a:t>
            </a:fld>
            <a:r>
              <a:rPr lang="en-GB" altLang="en-US" sz="1400" dirty="0"/>
              <a:t>/114</a:t>
            </a:r>
          </a:p>
        </p:txBody>
      </p:sp>
    </p:spTree>
    <p:extLst>
      <p:ext uri="{BB962C8B-B14F-4D97-AF65-F5344CB8AC3E}">
        <p14:creationId xmlns:p14="http://schemas.microsoft.com/office/powerpoint/2010/main" val="67893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rgbClr val="B20533"/>
          </a:solidFill>
          <a:latin typeface="+mj-lt"/>
          <a:ea typeface="ＭＳ Ｐゴシック" pitchFamily="34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B20533"/>
          </a:solidFill>
          <a:latin typeface="Arial" pitchFamily="34" charset="0"/>
          <a:ea typeface="ＭＳ Ｐゴシック" pitchFamily="34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B20533"/>
          </a:solidFill>
          <a:latin typeface="Arial" pitchFamily="34" charset="0"/>
          <a:ea typeface="ＭＳ Ｐゴシック" pitchFamily="34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B20533"/>
          </a:solidFill>
          <a:latin typeface="Arial" pitchFamily="34" charset="0"/>
          <a:ea typeface="ＭＳ Ｐゴシック" pitchFamily="34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B20533"/>
          </a:solidFill>
          <a:latin typeface="Arial" pitchFamily="34" charset="0"/>
          <a:ea typeface="ＭＳ Ｐゴシック" pitchFamily="34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B20533"/>
          </a:solidFill>
          <a:latin typeface="Arial" pitchFamily="34" charset="0"/>
          <a:ea typeface="ＭＳ Ｐゴシック" pitchFamily="34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B20533"/>
          </a:solidFill>
          <a:latin typeface="Arial" pitchFamily="34" charset="0"/>
          <a:ea typeface="ＭＳ Ｐゴシック" pitchFamily="34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B20533"/>
          </a:solidFill>
          <a:latin typeface="Arial" pitchFamily="34" charset="0"/>
          <a:ea typeface="ＭＳ Ｐゴシック" pitchFamily="34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B20533"/>
          </a:solidFill>
          <a:latin typeface="Arial" pitchFamily="34" charset="0"/>
          <a:ea typeface="ＭＳ Ｐゴシック" pitchFamily="34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000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Arial" pitchFamily="34" charset="0"/>
          <a:ea typeface="ＭＳ Ｐゴシック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200" kern="1200">
          <a:solidFill>
            <a:schemeClr val="tx1"/>
          </a:solidFill>
          <a:latin typeface="Arial" pitchFamily="34" charset="0"/>
          <a:ea typeface="ＭＳ Ｐゴシック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200" kern="1200">
          <a:solidFill>
            <a:schemeClr val="tx1"/>
          </a:solidFill>
          <a:latin typeface="Arial" pitchFamily="34" charset="0"/>
          <a:ea typeface="ＭＳ Ｐゴシック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200" kern="1200">
          <a:solidFill>
            <a:schemeClr val="tx1"/>
          </a:solidFill>
          <a:latin typeface="Arial" pitchFamily="34" charset="0"/>
          <a:ea typeface="ＭＳ Ｐゴシック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C1863-B4AE-4C32-86D9-948ADD671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70C0"/>
                </a:solidFill>
              </a:rPr>
              <a:t>cobalt: </a:t>
            </a:r>
            <a:r>
              <a:rPr lang="en-GB" dirty="0"/>
              <a:t>CAD toolbox and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877BA-1046-41EF-B495-10550D4F7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Makes heavy use of existing open-source Python packages:</a:t>
            </a:r>
          </a:p>
          <a:p>
            <a:pPr lvl="1"/>
            <a:r>
              <a:rPr lang="en-GB" dirty="0" err="1"/>
              <a:t>pythonOCC</a:t>
            </a:r>
            <a:r>
              <a:rPr lang="en-GB" dirty="0"/>
              <a:t> (T. </a:t>
            </a:r>
            <a:r>
              <a:rPr lang="en-GB" dirty="0" err="1"/>
              <a:t>Paviot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Python bindings for </a:t>
            </a:r>
            <a:r>
              <a:rPr lang="en-GB" dirty="0" err="1"/>
              <a:t>OpenCascade</a:t>
            </a:r>
            <a:r>
              <a:rPr lang="en-GB" dirty="0"/>
              <a:t> Community Edition (OCE)</a:t>
            </a:r>
          </a:p>
          <a:p>
            <a:r>
              <a:rPr lang="en-GB" dirty="0"/>
              <a:t>Makes light use of:</a:t>
            </a:r>
          </a:p>
          <a:p>
            <a:pPr lvl="1"/>
            <a:r>
              <a:rPr lang="en-GB" dirty="0" err="1"/>
              <a:t>Trimesh</a:t>
            </a:r>
            <a:endParaRPr lang="en-GB" dirty="0"/>
          </a:p>
          <a:p>
            <a:pPr lvl="2"/>
            <a:r>
              <a:rPr lang="en-GB" dirty="0"/>
              <a:t>STL mesh generation and export</a:t>
            </a:r>
          </a:p>
          <a:p>
            <a:pPr lvl="1"/>
            <a:r>
              <a:rPr lang="en-GB" dirty="0" err="1"/>
              <a:t>Aocxchange</a:t>
            </a:r>
            <a:endParaRPr lang="en-GB" dirty="0"/>
          </a:p>
          <a:p>
            <a:pPr lvl="2"/>
            <a:r>
              <a:rPr lang="en-GB" dirty="0"/>
              <a:t>STEP file export (assemblies)</a:t>
            </a:r>
          </a:p>
          <a:p>
            <a:r>
              <a:rPr lang="en-GB" dirty="0"/>
              <a:t>Makes CATIA modelling look embarrassingly expensive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9154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C0589-A542-42C5-A9A5-000CEBE82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Motivations: a word on CAD..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AD2FF-3701-41A5-9BDC-76FB42ADC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256584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Present “state of affairs” of CAD in (fusion) engineering:</a:t>
            </a:r>
          </a:p>
          <a:p>
            <a:pPr lvl="1"/>
            <a:r>
              <a:rPr lang="en-GB" dirty="0"/>
              <a:t>Non-parametric CAD (very few exceptions…)</a:t>
            </a:r>
          </a:p>
          <a:p>
            <a:pPr lvl="1"/>
            <a:r>
              <a:rPr lang="en-GB" dirty="0"/>
              <a:t>Highly specialised software (CATIA)</a:t>
            </a:r>
          </a:p>
          <a:p>
            <a:pPr lvl="2"/>
            <a:r>
              <a:rPr lang="en-GB" dirty="0"/>
              <a:t>With extremely expensive licences</a:t>
            </a:r>
          </a:p>
          <a:p>
            <a:pPr lvl="2"/>
            <a:r>
              <a:rPr lang="en-GB" dirty="0"/>
              <a:t>Which is solely used by “designers” or “CAD technicians” (partly because of licence cost)</a:t>
            </a:r>
          </a:p>
          <a:p>
            <a:pPr lvl="2"/>
            <a:r>
              <a:rPr lang="en-GB" dirty="0"/>
              <a:t>Which, by the way, has got loads of neat ways of doing parametric CAD</a:t>
            </a:r>
          </a:p>
          <a:p>
            <a:pPr lvl="1"/>
            <a:r>
              <a:rPr lang="en-GB" dirty="0"/>
              <a:t>CAD outputs not immediately compatible in neutronics and/or FE codes</a:t>
            </a:r>
          </a:p>
          <a:p>
            <a:pPr lvl="1"/>
            <a:r>
              <a:rPr lang="en-GB" dirty="0"/>
              <a:t>CAD is relatively slow to make, and costs a lot</a:t>
            </a:r>
          </a:p>
          <a:p>
            <a:r>
              <a:rPr lang="en-GB" dirty="0"/>
              <a:t>My take on this:</a:t>
            </a:r>
          </a:p>
          <a:p>
            <a:pPr lvl="1"/>
            <a:r>
              <a:rPr lang="en-GB" dirty="0"/>
              <a:t>A tragic misuse of some very clever software</a:t>
            </a:r>
          </a:p>
          <a:p>
            <a:pPr lvl="1"/>
            <a:r>
              <a:rPr lang="en-GB" dirty="0"/>
              <a:t>A great way to </a:t>
            </a:r>
            <a:r>
              <a:rPr lang="en-GB" b="1" dirty="0">
                <a:solidFill>
                  <a:srgbClr val="C00000"/>
                </a:solidFill>
              </a:rPr>
              <a:t>permanently separate</a:t>
            </a:r>
            <a:r>
              <a:rPr lang="en-GB" dirty="0"/>
              <a:t> </a:t>
            </a:r>
            <a:r>
              <a:rPr lang="en-GB" b="1" dirty="0">
                <a:solidFill>
                  <a:srgbClr val="C00000"/>
                </a:solidFill>
              </a:rPr>
              <a:t>design and analysis </a:t>
            </a:r>
          </a:p>
          <a:p>
            <a:pPr lvl="1"/>
            <a:r>
              <a:rPr lang="en-GB" dirty="0"/>
              <a:t>Fantastic for some who are happy to perpetually do the same thing every year (</a:t>
            </a:r>
            <a:r>
              <a:rPr lang="en-GB" b="1" dirty="0">
                <a:solidFill>
                  <a:srgbClr val="C00000"/>
                </a:solidFill>
              </a:rPr>
              <a:t>disciples of Sisyphus</a:t>
            </a:r>
            <a:r>
              <a:rPr lang="en-GB" dirty="0"/>
              <a:t>)</a:t>
            </a:r>
          </a:p>
          <a:p>
            <a:pPr lvl="1"/>
            <a:r>
              <a:rPr lang="en-GB" b="1" dirty="0">
                <a:solidFill>
                  <a:srgbClr val="C00000"/>
                </a:solidFill>
              </a:rPr>
              <a:t>Possibly the single greatest affront to productivity in engineering in the 21</a:t>
            </a:r>
            <a:r>
              <a:rPr lang="en-GB" b="1" baseline="30000" dirty="0">
                <a:solidFill>
                  <a:srgbClr val="C00000"/>
                </a:solidFill>
              </a:rPr>
              <a:t>st</a:t>
            </a:r>
            <a:r>
              <a:rPr lang="en-GB" b="1" dirty="0">
                <a:solidFill>
                  <a:srgbClr val="C00000"/>
                </a:solidFill>
              </a:rPr>
              <a:t> century</a:t>
            </a:r>
          </a:p>
        </p:txBody>
      </p:sp>
    </p:spTree>
    <p:extLst>
      <p:ext uri="{BB962C8B-B14F-4D97-AF65-F5344CB8AC3E}">
        <p14:creationId xmlns:p14="http://schemas.microsoft.com/office/powerpoint/2010/main" val="2914781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C1863-B4AE-4C32-86D9-948ADD671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70C0"/>
                </a:solidFill>
              </a:rPr>
              <a:t>cobalt: </a:t>
            </a:r>
            <a:r>
              <a:rPr lang="en-GB" dirty="0"/>
              <a:t>capabilities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877BA-1046-41EF-B495-10550D4F7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80728"/>
            <a:ext cx="4114800" cy="4896544"/>
          </a:xfrm>
        </p:spPr>
        <p:txBody>
          <a:bodyPr>
            <a:normAutofit fontScale="77500" lnSpcReduction="20000"/>
          </a:bodyPr>
          <a:lstStyle/>
          <a:p>
            <a:r>
              <a:rPr lang="en-GB" b="1" dirty="0"/>
              <a:t>Set of fundamental CAD operations:</a:t>
            </a:r>
          </a:p>
          <a:p>
            <a:pPr lvl="1"/>
            <a:r>
              <a:rPr lang="en-GB" dirty="0"/>
              <a:t>Extrude</a:t>
            </a:r>
          </a:p>
          <a:p>
            <a:pPr lvl="1"/>
            <a:r>
              <a:rPr lang="en-GB" dirty="0"/>
              <a:t>Revolve</a:t>
            </a:r>
          </a:p>
          <a:p>
            <a:pPr lvl="1"/>
            <a:r>
              <a:rPr lang="en-GB" dirty="0"/>
              <a:t>Sweep</a:t>
            </a:r>
          </a:p>
          <a:p>
            <a:pPr lvl="1"/>
            <a:r>
              <a:rPr lang="en-GB" dirty="0"/>
              <a:t>Loft</a:t>
            </a:r>
          </a:p>
          <a:p>
            <a:pPr lvl="1"/>
            <a:r>
              <a:rPr lang="en-GB" dirty="0"/>
              <a:t>Boolean cut</a:t>
            </a:r>
          </a:p>
          <a:p>
            <a:pPr lvl="1"/>
            <a:r>
              <a:rPr lang="en-GB" dirty="0"/>
              <a:t>Boolean fuse</a:t>
            </a:r>
          </a:p>
          <a:p>
            <a:r>
              <a:rPr lang="en-GB" b="1" dirty="0"/>
              <a:t>Set of fundamental CAD modifications:</a:t>
            </a:r>
          </a:p>
          <a:p>
            <a:pPr lvl="1"/>
            <a:r>
              <a:rPr lang="en-GB" dirty="0"/>
              <a:t>Rotate</a:t>
            </a:r>
          </a:p>
          <a:p>
            <a:pPr lvl="1"/>
            <a:r>
              <a:rPr lang="en-GB" dirty="0"/>
              <a:t>Translate</a:t>
            </a:r>
          </a:p>
          <a:p>
            <a:pPr lvl="1"/>
            <a:r>
              <a:rPr lang="en-GB" dirty="0"/>
              <a:t>Mirror</a:t>
            </a:r>
          </a:p>
          <a:p>
            <a:pPr lvl="1"/>
            <a:r>
              <a:rPr lang="en-GB" dirty="0"/>
              <a:t>Scale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B208E96-738D-49F0-A51C-E16867C0F410}"/>
              </a:ext>
            </a:extLst>
          </p:cNvPr>
          <p:cNvSpPr txBox="1">
            <a:spLocks/>
          </p:cNvSpPr>
          <p:nvPr/>
        </p:nvSpPr>
        <p:spPr bwMode="auto">
          <a:xfrm>
            <a:off x="4337248" y="989112"/>
            <a:ext cx="4627240" cy="4384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77500" lnSpcReduction="20000"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q"/>
              <a:defRPr sz="2800" kern="1200">
                <a:solidFill>
                  <a:schemeClr val="tx1"/>
                </a:solidFill>
                <a:latin typeface="+mn-lt"/>
                <a:ea typeface="ＭＳ Ｐゴシック" pitchFamily="34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ＭＳ Ｐゴシック" pitchFamily="34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ＭＳ Ｐゴシック" pitchFamily="34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ＭＳ Ｐゴシック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Two useful primitives:</a:t>
            </a:r>
          </a:p>
          <a:p>
            <a:pPr lvl="1"/>
            <a:r>
              <a:rPr lang="en-GB" dirty="0"/>
              <a:t>Polygons</a:t>
            </a:r>
          </a:p>
          <a:p>
            <a:pPr lvl="1"/>
            <a:r>
              <a:rPr lang="en-GB" dirty="0"/>
              <a:t>Splines</a:t>
            </a:r>
          </a:p>
          <a:p>
            <a:r>
              <a:rPr lang="en-GB" b="1" dirty="0"/>
              <a:t>CAD viewers:</a:t>
            </a:r>
          </a:p>
          <a:p>
            <a:pPr lvl="1"/>
            <a:r>
              <a:rPr lang="en-GB" dirty="0"/>
              <a:t>(pyQt5-based, OCC source)</a:t>
            </a:r>
          </a:p>
          <a:p>
            <a:pPr lvl="1"/>
            <a:r>
              <a:rPr lang="en-GB" dirty="0"/>
              <a:t>HTML (OCC source derivative)</a:t>
            </a:r>
          </a:p>
          <a:p>
            <a:r>
              <a:rPr lang="en-GB" b="1" dirty="0"/>
              <a:t>CAD build algorithms for all major tokamak components (typical designs)</a:t>
            </a:r>
          </a:p>
          <a:p>
            <a:pPr lvl="1"/>
            <a:r>
              <a:rPr lang="en-GB" dirty="0"/>
              <a:t>BB, VV, …</a:t>
            </a:r>
          </a:p>
          <a:p>
            <a:r>
              <a:rPr lang="en-GB" b="1" dirty="0"/>
              <a:t>Export CAD in:</a:t>
            </a:r>
          </a:p>
          <a:p>
            <a:pPr lvl="1"/>
            <a:r>
              <a:rPr lang="en-GB" dirty="0"/>
              <a:t>STEP</a:t>
            </a:r>
          </a:p>
          <a:p>
            <a:pPr lvl="1"/>
            <a:r>
              <a:rPr lang="en-GB" dirty="0"/>
              <a:t>STL</a:t>
            </a:r>
          </a:p>
        </p:txBody>
      </p:sp>
    </p:spTree>
    <p:extLst>
      <p:ext uri="{BB962C8B-B14F-4D97-AF65-F5344CB8AC3E}">
        <p14:creationId xmlns:p14="http://schemas.microsoft.com/office/powerpoint/2010/main" val="2269411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80C46-F212-40F5-A9C6-B960A58B3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simple to strange shapes</a:t>
            </a:r>
          </a:p>
        </p:txBody>
      </p:sp>
      <p:pic>
        <p:nvPicPr>
          <p:cNvPr id="1028" name="Picture 4" descr="https://attachments.office.net/owa/Matti.Coleman@ukaea.uk/service.svc/s/GetFileAttachment?id=AAMkAGFiN2ZmZjIwLWJlYzktNDk0OC1hNTY5LWU3YTNjMmEyYjZmZABGAAAAAAAKnNVEGuh9TrgWHtnL4NJuBwC7%2FcHvv6tiSYZXI971aS54AAACSL7sAABaZcYd%2BP4sSonFS0RF9bM%2BAAHEe0jTAAABEgAQAK%2FwClZFN71Ah0RpTNTBpq0%3D&amp;X-OWA-CANARY=JZncOItpKkSRSIIkkvm7XAAMThob2dYYvpPFdZayB743Anm0m_63qwMgZEPZ5UTSYfzhn43pifY.&amp;token=eyJhbGciOiJSUzI1NiIsImtpZCI6IjA2MDBGOUY2NzQ2MjA3MzdFNzM0MDRFMjg3QzQ1QTgxOENCN0NFQjgiLCJ4NXQiOiJCZ0Q1OW5SaUJ6Zm5OQVRpaDhSYWdZeTN6cmciLCJ0eXAiOiJKV1QifQ.eyJ2ZXIiOiJFeGNoYW5nZS5DYWxsYmFjay5WMSIsImFwcGN0eHNlbmRlciI6Ik93YURvd25sb2FkQGM2YWM2NjRiLWFlMjctNGQ1ZC1iNGU2LWJiNTcxNzE5NmZjNyIsImFwcGN0eCI6IntcIm1zZXhjaHByb3RcIjpcIm93YVwiLFwicHJpbWFyeXNpZFwiOlwiUy0xLTUtMjEtNDI4ODUzMTA4Ni0xNzE3NTAyNzUtMTc3MTU3MzM2Ny01MjY3MDY4XCIsXCJwdWlkXCI6XCIxMTUzOTc3MDI1NDA1NTU3NzEyXCIsXCJvaWRcIjpcIjQ0YjNmMmEyLWY1YmQtNGRlMS04N2FlLTYyNDQyYjlkNDVhMFwiLFwic2NvcGVcIjpcIk93YURvd25sb2FkXCJ9IiwibmJmIjoxNTU3OTEzOTcwLCJleHAiOjE1NTc5MTQ1NzAsImlzcyI6IjAwMDAwMDAyLTAwMDAtMGZmMS1jZTAwLTAwMDAwMDAwMDAwMEBjNmFjNjY0Yi1hZTI3LTRkNWQtYjRlNi1iYjU3MTcxOTZmYzciLCJhdWQiOiIwMDAwMDAwMi0wMDAwLTBmZjEtY2UwMC0wMDAwMDAwMDAwMDAvYXR0YWNobWVudHMub2ZmaWNlLm5ldEBjNmFjNjY0Yi1hZTI3LTRkNWQtYjRlNi1iYjU3MTcxOTZmYzcifQ.RHfnkenZpo78SqBmshDQxvbsuYsvOO8YPXLYeqHEGIdFY55H_WqMFULBZP9lDKhPPbgoRtHp2YSTkO4O56zdR2sFjP4YJfsLlLwJmXoqqnieFt3eStmdy3Yz8F-2raVpzgevVBOoVpHQb1iv35uJ7rAr8CXvTKohaeP2kCtxNvprdPFt9GR6sZa0CVC6pkhYjZslojuzljJJ0r0sUgRCryb7OnJpmIeWEymOkkLzVJ1LT48zclK0fmxYoDpBIeruUiihTImhvy6FYpcjdTJ_Qjl_qEMSMDmlGr3DqckIcsYgXIQukZiEzFkG_lsW2GxIWy8CAMxVDG9yqj9awqoSXg&amp;owa=outlook.office.com&amp;isImagePreview=True">
            <a:extLst>
              <a:ext uri="{FF2B5EF4-FFF2-40B4-BE49-F238E27FC236}">
                <a16:creationId xmlns:a16="http://schemas.microsoft.com/office/drawing/2014/main" id="{A6FAEF00-0C0B-43C3-B6B7-9B7AD0FE1E6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052736"/>
            <a:ext cx="4271775" cy="3358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attachments.office.net/owa/Matti.Coleman@ukaea.uk/service.svc/s/GetFileAttachment?id=AAMkAGFiN2ZmZjIwLWJlYzktNDk0OC1hNTY5LWU3YTNjMmEyYjZmZABGAAAAAAAKnNVEGuh9TrgWHtnL4NJuBwC7%2FcHvv6tiSYZXI971aS54AAACSL7sAABaZcYd%2BP4sSonFS0RF9bM%2BAAHEe0jTAAABEgAQABBpYVJfe%2F5CpNA0IurPsfU%3D&amp;X-OWA-CANARY=JZncOItpKkSRSIIkkvm7XAAMThob2dYYvpPFdZayB743Anm0m_63qwMgZEPZ5UTSYfzhn43pifY.&amp;token=eyJhbGciOiJSUzI1NiIsImtpZCI6IjA2MDBGOUY2NzQ2MjA3MzdFNzM0MDRFMjg3QzQ1QTgxOENCN0NFQjgiLCJ4NXQiOiJCZ0Q1OW5SaUJ6Zm5OQVRpaDhSYWdZeTN6cmciLCJ0eXAiOiJKV1QifQ.eyJ2ZXIiOiJFeGNoYW5nZS5DYWxsYmFjay5WMSIsImFwcGN0eHNlbmRlciI6Ik93YURvd25sb2FkQGM2YWM2NjRiLWFlMjctNGQ1ZC1iNGU2LWJiNTcxNzE5NmZjNyIsImFwcGN0eCI6IntcIm1zZXhjaHByb3RcIjpcIm93YVwiLFwicHJpbWFyeXNpZFwiOlwiUy0xLTUtMjEtNDI4ODUzMTA4Ni0xNzE3NTAyNzUtMTc3MTU3MzM2Ny01MjY3MDY4XCIsXCJwdWlkXCI6XCIxMTUzOTc3MDI1NDA1NTU3NzEyXCIsXCJvaWRcIjpcIjQ0YjNmMmEyLWY1YmQtNGRlMS04N2FlLTYyNDQyYjlkNDVhMFwiLFwic2NvcGVcIjpcIk93YURvd25sb2FkXCJ9IiwibmJmIjoxNTU3OTEzOTcwLCJleHAiOjE1NTc5MTQ1NzAsImlzcyI6IjAwMDAwMDAyLTAwMDAtMGZmMS1jZTAwLTAwMDAwMDAwMDAwMEBjNmFjNjY0Yi1hZTI3LTRkNWQtYjRlNi1iYjU3MTcxOTZmYzciLCJhdWQiOiIwMDAwMDAwMi0wMDAwLTBmZjEtY2UwMC0wMDAwMDAwMDAwMDAvYXR0YWNobWVudHMub2ZmaWNlLm5ldEBjNmFjNjY0Yi1hZTI3LTRkNWQtYjRlNi1iYjU3MTcxOTZmYzcifQ.RHfnkenZpo78SqBmshDQxvbsuYsvOO8YPXLYeqHEGIdFY55H_WqMFULBZP9lDKhPPbgoRtHp2YSTkO4O56zdR2sFjP4YJfsLlLwJmXoqqnieFt3eStmdy3Yz8F-2raVpzgevVBOoVpHQb1iv35uJ7rAr8CXvTKohaeP2kCtxNvprdPFt9GR6sZa0CVC6pkhYjZslojuzljJJ0r0sUgRCryb7OnJpmIeWEymOkkLzVJ1LT48zclK0fmxYoDpBIeruUiihTImhvy6FYpcjdTJ_Qjl_qEMSMDmlGr3DqckIcsYgXIQukZiEzFkG_lsW2GxIWy8CAMxVDG9yqj9awqoSXg&amp;owa=outlook.office.com&amp;isImagePreview=True">
            <a:extLst>
              <a:ext uri="{FF2B5EF4-FFF2-40B4-BE49-F238E27FC236}">
                <a16:creationId xmlns:a16="http://schemas.microsoft.com/office/drawing/2014/main" id="{526171B0-0735-4DB4-A80A-9BC1A5543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640" y="1628800"/>
            <a:ext cx="5022840" cy="3933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351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A09E-A888-48C2-B4C1-34C7F9615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Export to STEP and STL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1FDCA-75E7-4F85-BD29-AE0E6B62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50" name="Picture 2" descr="https://attachments.office.net/owa/Matti.Coleman@ukaea.uk/service.svc/s/GetFileAttachment?id=AAMkAGFiN2ZmZjIwLWJlYzktNDk0OC1hNTY5LWU3YTNjMmEyYjZmZABGAAAAAAAKnNVEGuh9TrgWHtnL4NJuBwC7%2FcHvv6tiSYZXI971aS54AAACSL7sAABaZcYd%2BP4sSonFS0RF9bM%2BAAHEe0jTAAABEgAQABRYEonkzvhGoUCbBT%2BVXFA%3D&amp;X-OWA-CANARY=w3vtCyP_ZkaZx6BDdH7sP7BKiRob2dYYJi6cF9z7GC2qsA_8Cj3kvQPZCCn0Ty9dqqEv6FE5MOA.&amp;token=eyJhbGciOiJSUzI1NiIsImtpZCI6IjA2MDBGOUY2NzQ2MjA3MzdFNzM0MDRFMjg3QzQ1QTgxOENCN0NFQjgiLCJ4NXQiOiJCZ0Q1OW5SaUJ6Zm5OQVRpaDhSYWdZeTN6cmciLCJ0eXAiOiJKV1QifQ.eyJ2ZXIiOiJFeGNoYW5nZS5DYWxsYmFjay5WMSIsImFwcGN0eHNlbmRlciI6Ik93YURvd25sb2FkQGM2YWM2NjRiLWFlMjctNGQ1ZC1iNGU2LWJiNTcxNzE5NmZjNyIsImFwcGN0eCI6IntcIm1zZXhjaHByb3RcIjpcIm93YVwiLFwicHJpbWFyeXNpZFwiOlwiUy0xLTUtMjEtNDI4ODUzMTA4Ni0xNzE3NTAyNzUtMTc3MTU3MzM2Ny01MjY3MDY4XCIsXCJwdWlkXCI6XCIxMTUzOTc3MDI1NDA1NTU3NzEyXCIsXCJvaWRcIjpcIjQ0YjNmMmEyLWY1YmQtNGRlMS04N2FlLTYyNDQyYjlkNDVhMFwiLFwic2NvcGVcIjpcIk93YURvd25sb2FkXCJ9IiwibmJmIjoxNTU3OTEzOTcwLCJleHAiOjE1NTc5MTQ1NzAsImlzcyI6IjAwMDAwMDAyLTAwMDAtMGZmMS1jZTAwLTAwMDAwMDAwMDAwMEBjNmFjNjY0Yi1hZTI3LTRkNWQtYjRlNi1iYjU3MTcxOTZmYzciLCJhdWQiOiIwMDAwMDAwMi0wMDAwLTBmZjEtY2UwMC0wMDAwMDAwMDAwMDAvYXR0YWNobWVudHMub2ZmaWNlLm5ldEBjNmFjNjY0Yi1hZTI3LTRkNWQtYjRlNi1iYjU3MTcxOTZmYzcifQ.RHfnkenZpo78SqBmshDQxvbsuYsvOO8YPXLYeqHEGIdFY55H_WqMFULBZP9lDKhPPbgoRtHp2YSTkO4O56zdR2sFjP4YJfsLlLwJmXoqqnieFt3eStmdy3Yz8F-2raVpzgevVBOoVpHQb1iv35uJ7rAr8CXvTKohaeP2kCtxNvprdPFt9GR6sZa0CVC6pkhYjZslojuzljJJ0r0sUgRCryb7OnJpmIeWEymOkkLzVJ1LT48zclK0fmxYoDpBIeruUiihTImhvy6FYpcjdTJ_Qjl_qEMSMDmlGr3DqckIcsYgXIQukZiEzFkG_lsW2GxIWy8CAMxVDG9yqj9awqoSXg&amp;owa=outlook.office.com&amp;isImagePreview=True">
            <a:extLst>
              <a:ext uri="{FF2B5EF4-FFF2-40B4-BE49-F238E27FC236}">
                <a16:creationId xmlns:a16="http://schemas.microsoft.com/office/drawing/2014/main" id="{48564A0F-4874-43FD-BA96-27973B7784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2"/>
          <a:stretch/>
        </p:blipFill>
        <p:spPr bwMode="auto">
          <a:xfrm>
            <a:off x="107504" y="1052736"/>
            <a:ext cx="4105516" cy="429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attachments.office.net/owa/Matti.Coleman@ukaea.uk/service.svc/s/GetFileAttachment?id=AAMkAGFiN2ZmZjIwLWJlYzktNDk0OC1hNTY5LWU3YTNjMmEyYjZmZABGAAAAAAAKnNVEGuh9TrgWHtnL4NJuBwC7%2FcHvv6tiSYZXI971aS54AAACSL7sAABaZcYd%2BP4sSonFS0RF9bM%2BAAHEe0jTAAABEgAQABg4sOfEBQJEtfChkUk9W88%3D&amp;X-OWA-CANARY=JZncOItpKkSRSIIkkvm7XAAMThob2dYYvpPFdZayB743Anm0m_63qwMgZEPZ5UTSYfzhn43pifY.&amp;token=eyJhbGciOiJSUzI1NiIsImtpZCI6IjA2MDBGOUY2NzQ2MjA3MzdFNzM0MDRFMjg3QzQ1QTgxOENCN0NFQjgiLCJ4NXQiOiJCZ0Q1OW5SaUJ6Zm5OQVRpaDhSYWdZeTN6cmciLCJ0eXAiOiJKV1QifQ.eyJ2ZXIiOiJFeGNoYW5nZS5DYWxsYmFjay5WMSIsImFwcGN0eHNlbmRlciI6Ik93YURvd25sb2FkQGM2YWM2NjRiLWFlMjctNGQ1ZC1iNGU2LWJiNTcxNzE5NmZjNyIsImFwcGN0eCI6IntcIm1zZXhjaHByb3RcIjpcIm93YVwiLFwicHJpbWFyeXNpZFwiOlwiUy0xLTUtMjEtNDI4ODUzMTA4Ni0xNzE3NTAyNzUtMTc3MTU3MzM2Ny01MjY3MDY4XCIsXCJwdWlkXCI6XCIxMTUzOTc3MDI1NDA1NTU3NzEyXCIsXCJvaWRcIjpcIjQ0YjNmMmEyLWY1YmQtNGRlMS04N2FlLTYyNDQyYjlkNDVhMFwiLFwic2NvcGVcIjpcIk93YURvd25sb2FkXCJ9IiwibmJmIjoxNTU3OTEzOTcwLCJleHAiOjE1NTc5MTQ1NzAsImlzcyI6IjAwMDAwMDAyLTAwMDAtMGZmMS1jZTAwLTAwMDAwMDAwMDAwMEBjNmFjNjY0Yi1hZTI3LTRkNWQtYjRlNi1iYjU3MTcxOTZmYzciLCJhdWQiOiIwMDAwMDAwMi0wMDAwLTBmZjEtY2UwMC0wMDAwMDAwMDAwMDAvYXR0YWNobWVudHMub2ZmaWNlLm5ldEBjNmFjNjY0Yi1hZTI3LTRkNWQtYjRlNi1iYjU3MTcxOTZmYzcifQ.RHfnkenZpo78SqBmshDQxvbsuYsvOO8YPXLYeqHEGIdFY55H_WqMFULBZP9lDKhPPbgoRtHp2YSTkO4O56zdR2sFjP4YJfsLlLwJmXoqqnieFt3eStmdy3Yz8F-2raVpzgevVBOoVpHQb1iv35uJ7rAr8CXvTKohaeP2kCtxNvprdPFt9GR6sZa0CVC6pkhYjZslojuzljJJ0r0sUgRCryb7OnJpmIeWEymOkkLzVJ1LT48zclK0fmxYoDpBIeruUiihTImhvy6FYpcjdTJ_Qjl_qEMSMDmlGr3DqckIcsYgXIQukZiEzFkG_lsW2GxIWy8CAMxVDG9yqj9awqoSXg&amp;owa=outlook.office.com&amp;isImagePreview=True">
            <a:extLst>
              <a:ext uri="{FF2B5EF4-FFF2-40B4-BE49-F238E27FC236}">
                <a16:creationId xmlns:a16="http://schemas.microsoft.com/office/drawing/2014/main" id="{A28003D0-BC20-4209-BA66-C1BF2EA41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654" y="822722"/>
            <a:ext cx="4847345" cy="5155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424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8E17-DB0C-44B9-9B3A-4061E7F87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>
                <a:solidFill>
                  <a:srgbClr val="0070C0"/>
                </a:solidFill>
              </a:rPr>
              <a:t>cobalt: </a:t>
            </a:r>
            <a:r>
              <a:rPr lang="en-GB" sz="3200" dirty="0"/>
              <a:t>EU-DEMO-like CAD build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8F22A-0418-4704-A0DC-A499CACDB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80728"/>
            <a:ext cx="3322712" cy="47263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30 seconds (1 CPU)</a:t>
            </a:r>
          </a:p>
          <a:p>
            <a:r>
              <a:rPr lang="en-GB" dirty="0"/>
              <a:t>~10</a:t>
            </a:r>
            <a:r>
              <a:rPr lang="en-GB" baseline="30000" dirty="0"/>
              <a:t>4</a:t>
            </a:r>
            <a:r>
              <a:rPr lang="en-GB" dirty="0"/>
              <a:t>-10</a:t>
            </a:r>
            <a:r>
              <a:rPr lang="en-GB" baseline="30000" dirty="0"/>
              <a:t>5</a:t>
            </a:r>
            <a:r>
              <a:rPr lang="en-GB" dirty="0"/>
              <a:t> times faster than present methods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Parallel ops:</a:t>
            </a:r>
          </a:p>
          <a:p>
            <a:r>
              <a:rPr lang="en-GB" dirty="0"/>
              <a:t>10-15 seconds?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DBF70B-2D37-482D-9E0C-81EA2E2E1F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3779912" y="884210"/>
            <a:ext cx="5328592" cy="491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19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Authority Presenta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61063</TotalTime>
  <Words>310</Words>
  <Application>Microsoft Office PowerPoint</Application>
  <PresentationFormat>On-screen Show (4:3)</PresentationFormat>
  <Paragraphs>57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Wingdings</vt:lpstr>
      <vt:lpstr>1_Authority Presentation</vt:lpstr>
      <vt:lpstr>cobalt: CAD toolbox and generator</vt:lpstr>
      <vt:lpstr>Motivations: a word on CAD..</vt:lpstr>
      <vt:lpstr>cobalt: capabilities</vt:lpstr>
      <vt:lpstr>From simple to strange shapes</vt:lpstr>
      <vt:lpstr>Export to STEP and STL</vt:lpstr>
      <vt:lpstr>cobalt: EU-DEMO-like CAD build</vt:lpstr>
    </vt:vector>
  </TitlesOfParts>
  <Company>Culham Centre for Fusion Energy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Scanning Electron Microscope</dc:title>
  <dc:creator>Van Boxel, Steven</dc:creator>
  <cp:lastModifiedBy>Matti Coleman</cp:lastModifiedBy>
  <cp:revision>792</cp:revision>
  <dcterms:created xsi:type="dcterms:W3CDTF">2015-10-09T14:14:51Z</dcterms:created>
  <dcterms:modified xsi:type="dcterms:W3CDTF">2019-11-14T20:04:08Z</dcterms:modified>
</cp:coreProperties>
</file>